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2.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60.xml" ContentType="application/vnd.openxmlformats-officedocument.presentationml.slide+xml"/>
  <Override PartName="/ppt/slides/slide120.xml" ContentType="application/vnd.openxmlformats-officedocument.presentationml.slide+xml"/>
  <Override PartName="/ppt/slides/slide160.xml" ContentType="application/vnd.openxmlformats-officedocument.presentationml.slide+xml"/>
  <Override PartName="/ppt/slides/slide90.xml" ContentType="application/vnd.openxmlformats-officedocument.presentationml.slide+xml"/>
  <Override PartName="/ppt/slides/slide1600.xml" ContentType="application/vnd.openxmlformats-officedocument.presentationml.slide+xml"/>
  <Override PartName="/ppt/slides/slide900.xml" ContentType="application/vnd.openxmlformats-officedocument.presentationml.slide+xml"/>
  <Override PartName="/ppt/notesSlides/notesSlide60.xml" ContentType="application/vnd.openxmlformats-officedocument.presentationml.notesSlide+xml"/>
  <Override PartName="/ppt/slideLayouts/slideLayout70.xml" ContentType="application/vnd.openxmlformats-officedocument.presentationml.slideLayout+xml"/>
  <Override PartName="/ppt/notesSlides/notesSlide100.xml" ContentType="application/vnd.openxmlformats-officedocument.presentationml.notesSlide+xml"/>
  <Override PartName="/ppt/notesSlides/notesSlide50.xml" ContentType="application/vnd.openxmlformats-officedocument.presentationml.notesSlide+xml"/>
  <Override PartName="/ppt/slideLayouts/slideLayout700.xml" ContentType="application/vnd.openxmlformats-officedocument.presentationml.slideLayout+xml"/>
  <Override PartName="/ppt/notesSlides/notesSlide1000.xml" ContentType="application/vnd.openxmlformats-officedocument.presentationml.notesSlide+xml"/>
  <Override PartName="/ppt/notesSlides/notesSlide500.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notesMasters/notesMaster100.xml" ContentType="application/vnd.openxmlformats-officedocument.presentationml.notesMaster+xml"/>
  <Override PartName="/ppt/slideMasters/slideMaster100.xml" ContentType="application/vnd.openxmlformats-officedocument.presentationml.slideMaster+xml"/>
  <Override PartName="/ppt/theme/theme20.xml" ContentType="application/vnd.openxmlformats-officedocument.theme+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60.xml" ContentType="application/vnd.openxmlformats-officedocument.presentationml.slideLayout+xml"/>
  <Override PartName="/ppt/theme/theme10.xml" ContentType="application/vnd.openxmlformats-officedocument.theme+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Override PartName="/ppt/theme/theme200.xml" ContentType="application/vnd.openxmlformats-officedocument.theme+xml"/>
  <Override PartName="/ppt/slideLayouts/slideLayout800.xml" ContentType="application/vnd.openxmlformats-officedocument.presentationml.slideLayout+xml"/>
  <Override PartName="/ppt/slideLayouts/slideLayout300.xml" ContentType="application/vnd.openxmlformats-officedocument.presentationml.slideLayout+xml"/>
  <Override PartName="/ppt/slideLayouts/slideLayout200.xml" ContentType="application/vnd.openxmlformats-officedocument.presentationml.slideLayout+xml"/>
  <Override PartName="/ppt/slideLayouts/slideLayout110.xml" ContentType="application/vnd.openxmlformats-officedocument.presentationml.slideLayout+xml"/>
  <Override PartName="/ppt/slideLayouts/slideLayout600.xml" ContentType="application/vnd.openxmlformats-officedocument.presentationml.slideLayout+xml"/>
  <Override PartName="/ppt/theme/theme100.xml" ContentType="application/vnd.openxmlformats-officedocument.theme+xml"/>
  <Override PartName="/ppt/slideLayouts/slideLayout500.xml" ContentType="application/vnd.openxmlformats-officedocument.presentationml.slideLayout+xml"/>
  <Override PartName="/ppt/slideLayouts/slideLayout1000.xml" ContentType="application/vnd.openxmlformats-officedocument.presentationml.slideLayout+xml"/>
  <Override PartName="/ppt/slideLayouts/slideLayout400.xml" ContentType="application/vnd.openxmlformats-officedocument.presentationml.slideLayout+xml"/>
  <Override PartName="/ppt/slideLayouts/slideLayout900.xml" ContentType="application/vnd.openxmlformats-officedocument.presentationml.slideLayout+xml"/>
  <Override PartName="/ppt/slides/slide40.xml" ContentType="application/vnd.openxmlformats-officedocument.presentationml.slide+xml"/>
  <Override PartName="/ppt/slides/slide400.xml" ContentType="application/vnd.openxmlformats-officedocument.presentationml.slide+xml"/>
  <Override PartName="/ppt/notesSlides/notesSlide30.xml" ContentType="application/vnd.openxmlformats-officedocument.presentationml.notesSlide+xml"/>
  <Override PartName="/ppt/notesSlides/notesSlide30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0"/>
  </p:notesMasterIdLst>
  <p:sldIdLst>
    <p:sldId id="336" r:id="rId2"/>
    <p:sldId id="283" r:id="rId3"/>
    <p:sldId id="346" r:id="rId4"/>
    <p:sldId id="2884" r:id="rId5"/>
    <p:sldId id="366" r:id="rId6"/>
    <p:sldId id="2885" r:id="rId7"/>
    <p:sldId id="2874" r:id="rId8"/>
    <p:sldId id="302" r:id="rId9"/>
    <p:sldId id="363" r:id="rId10"/>
    <p:sldId id="364" r:id="rId11"/>
    <p:sldId id="2880" r:id="rId12"/>
    <p:sldId id="347" r:id="rId13"/>
    <p:sldId id="348" r:id="rId14"/>
    <p:sldId id="350" r:id="rId15"/>
    <p:sldId id="326" r:id="rId16"/>
    <p:sldId id="280" r:id="rId17"/>
    <p:sldId id="2876" r:id="rId18"/>
    <p:sldId id="358" r:id="rId19"/>
    <p:sldId id="365" r:id="rId20"/>
    <p:sldId id="353" r:id="rId21"/>
    <p:sldId id="2877" r:id="rId22"/>
    <p:sldId id="2882" r:id="rId23"/>
    <p:sldId id="2869" r:id="rId24"/>
    <p:sldId id="2872" r:id="rId25"/>
    <p:sldId id="2878" r:id="rId26"/>
    <p:sldId id="2879" r:id="rId27"/>
    <p:sldId id="359" r:id="rId28"/>
    <p:sldId id="360" r:id="rId29"/>
  </p:sldIdLst>
  <p:sldSz cx="9144000" cy="5143500" type="screen16x9"/>
  <p:notesSz cx="6858000" cy="9144000"/>
  <p:embeddedFontLst>
    <p:embeddedFont>
      <p:font typeface="等线" panose="02010600030101010101" pitchFamily="2" charset="-122"/>
      <p:regular r:id="rId31"/>
      <p:bold r:id="rId32"/>
    </p:embeddedFont>
    <p:embeddedFont>
      <p:font typeface="微软雅黑" panose="020B0503020204020204" pitchFamily="34" charset="-122"/>
      <p:regular r:id="rId33"/>
      <p:bold r:id="rId34"/>
    </p:embeddedFont>
    <p:embeddedFont>
      <p:font typeface="Cambria Math" panose="02040503050406030204" pitchFamily="18" charset="0"/>
      <p:regular r:id="rId35"/>
    </p:embeddedFont>
    <p:embeddedFont>
      <p:font typeface="Lato" panose="020F0502020204030203" pitchFamily="34" charset="0"/>
      <p:regular r:id="rId36"/>
      <p:bold r:id="rId37"/>
      <p:italic r:id="rId38"/>
      <p:boldItalic r:id="rId39"/>
    </p:embeddedFont>
    <p:embeddedFont>
      <p:font typeface="Raleway" panose="020B0503030101060003" pitchFamily="34" charset="77"/>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ummer" id="{D5A66CC6-0D6D-461E-9D4B-63E9C80BFF6B}">
          <p14:sldIdLst>
            <p14:sldId id="336"/>
            <p14:sldId id="283"/>
            <p14:sldId id="346"/>
            <p14:sldId id="2884"/>
            <p14:sldId id="366"/>
            <p14:sldId id="2885"/>
            <p14:sldId id="2874"/>
          </p14:sldIdLst>
        </p14:section>
        <p14:section name="input" id="{9C826874-196C-4357-9D63-E888DC298044}">
          <p14:sldIdLst>
            <p14:sldId id="302"/>
            <p14:sldId id="363"/>
            <p14:sldId id="364"/>
          </p14:sldIdLst>
        </p14:section>
        <p14:section name="algo" id="{6ECB71C5-0554-40A8-82E9-64632EC9996B}">
          <p14:sldIdLst>
            <p14:sldId id="2880"/>
            <p14:sldId id="347"/>
            <p14:sldId id="348"/>
            <p14:sldId id="350"/>
            <p14:sldId id="326"/>
            <p14:sldId id="280"/>
          </p14:sldIdLst>
        </p14:section>
        <p14:section name="eva" id="{16BFC494-CD46-4819-B9D5-B4848F3C7CB0}">
          <p14:sldIdLst>
            <p14:sldId id="2876"/>
            <p14:sldId id="358"/>
            <p14:sldId id="365"/>
            <p14:sldId id="353"/>
          </p14:sldIdLst>
        </p14:section>
        <p14:section name="demo" id="{53597199-16A0-4B9B-93BA-F07760438DF8}">
          <p14:sldIdLst>
            <p14:sldId id="2877"/>
            <p14:sldId id="2882"/>
            <p14:sldId id="2869"/>
            <p14:sldId id="2872"/>
            <p14:sldId id="2878"/>
            <p14:sldId id="2879"/>
          </p14:sldIdLst>
        </p14:section>
        <p14:section name="section3" id="{149A27A8-32EE-429F-A7A1-C09B437C3AE8}">
          <p14:sldIdLst>
            <p14:sldId id="359"/>
            <p14:sldId id="3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陆 羽" initials="陆" lastIdx="1" clrIdx="0">
    <p:extLst>
      <p:ext uri="{19B8F6BF-5375-455C-9EA6-DF929625EA0E}">
        <p15:presenceInfo xmlns:p15="http://schemas.microsoft.com/office/powerpoint/2012/main" userId="94b92dcbba1b26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EE2C"/>
    <a:srgbClr val="FF8E00"/>
    <a:srgbClr val="FF8F00"/>
    <a:srgbClr val="040404"/>
    <a:srgbClr val="514E7F"/>
    <a:srgbClr val="FFBD69"/>
    <a:srgbClr val="A6A6A6"/>
    <a:srgbClr val="6778A4"/>
    <a:srgbClr val="4285F4"/>
    <a:srgbClr val="1A99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98" autoAdjust="0"/>
    <p:restoredTop sz="95477" autoAdjust="0"/>
  </p:normalViewPr>
  <p:slideViewPr>
    <p:cSldViewPr snapToGrid="0">
      <p:cViewPr varScale="1">
        <p:scale>
          <a:sx n="148" d="100"/>
          <a:sy n="148" d="100"/>
        </p:scale>
        <p:origin x="208" y="4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20.xml"/></Relationships>
</file>

<file path=ppt/notesMasters/_rels/notesMaster100.xml.rels><?xml version="1.0" encoding="UTF-8" standalone="yes"?>
<Relationships xmlns="http://schemas.openxmlformats.org/package/2006/relationships"><Relationship Id="rId1" Type="http://schemas.openxmlformats.org/officeDocument/2006/relationships/theme" Target="../theme/theme20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0.xml"/></Relationships>
</file>

<file path=ppt/notesSlides/_rels/notesSlide1000.xml.rels><?xml version="1.0" encoding="UTF-8" standalone="yes"?>
<Relationships xmlns="http://schemas.openxmlformats.org/package/2006/relationships"><Relationship Id="rId2" Type="http://schemas.openxmlformats.org/officeDocument/2006/relationships/slide" Target="../slides/slide1600.xml"/><Relationship Id="rId1" Type="http://schemas.openxmlformats.org/officeDocument/2006/relationships/notesMaster" Target="../notesMasters/notesMaster100.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0.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00.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00.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notesMaster" Target="../notesMasters/notesMaster10.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0.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95576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a:solidFill>
                  <a:srgbClr val="000000"/>
                </a:solidFill>
                <a:effectLst/>
                <a:latin typeface="Arial"/>
                <a:ea typeface="Arial"/>
                <a:cs typeface="Arial"/>
                <a:sym typeface="Arial"/>
              </a:rPr>
              <a:t>同样的我们有三种选择，一个是传统的控制算法，他们都是基于缓存，码率和吞吐量做优化问题，比如说</a:t>
            </a:r>
            <a:r>
              <a:rPr lang="en-US" sz="1100" b="0" i="0" u="none" strike="noStrike" cap="none" dirty="0">
                <a:solidFill>
                  <a:srgbClr val="000000"/>
                </a:solidFill>
                <a:effectLst/>
                <a:latin typeface="Arial"/>
                <a:ea typeface="Arial"/>
                <a:cs typeface="Arial"/>
                <a:sym typeface="Arial"/>
              </a:rPr>
              <a:t>Rate-based (RB), BOLA, FESTIVE, MPC</a:t>
            </a:r>
            <a:r>
              <a:rPr lang="zh-CN" altLang="en-US" sz="1100" b="0" i="0" u="none" strike="noStrike" cap="none" dirty="0">
                <a:solidFill>
                  <a:srgbClr val="000000"/>
                </a:solidFill>
                <a:effectLst/>
                <a:latin typeface="Arial"/>
                <a:ea typeface="Arial"/>
                <a:cs typeface="Arial"/>
                <a:sym typeface="Arial"/>
              </a:rPr>
              <a:t>还有</a:t>
            </a:r>
            <a:r>
              <a:rPr lang="en-US" sz="1100" b="0" i="0" u="none" strike="noStrike" cap="none" dirty="0">
                <a:solidFill>
                  <a:srgbClr val="000000"/>
                </a:solidFill>
                <a:effectLst/>
                <a:latin typeface="Arial"/>
                <a:ea typeface="Arial"/>
                <a:cs typeface="Arial"/>
                <a:sym typeface="Arial"/>
              </a:rPr>
              <a:t>BBA</a:t>
            </a:r>
            <a:r>
              <a:rPr lang="zh-CN" altLang="en-US" sz="1100" b="0" i="0" u="none" strike="noStrike" cap="none" dirty="0">
                <a:solidFill>
                  <a:srgbClr val="000000"/>
                </a:solidFill>
                <a:effectLst/>
                <a:latin typeface="Arial"/>
                <a:ea typeface="Arial"/>
                <a:cs typeface="Arial"/>
                <a:sym typeface="Arial"/>
              </a:rPr>
              <a:t>等等算法，第二个是强化学习的方法，这也是我们选择的学习方法， 强化学习是基于马尔科夫模型最大化</a:t>
            </a:r>
            <a:r>
              <a:rPr lang="en-US" sz="1100" b="0" i="0" u="none" strike="noStrike" cap="none" dirty="0">
                <a:solidFill>
                  <a:srgbClr val="000000"/>
                </a:solidFill>
                <a:effectLst/>
                <a:latin typeface="Arial"/>
                <a:ea typeface="Arial"/>
                <a:cs typeface="Arial"/>
                <a:sym typeface="Arial"/>
              </a:rPr>
              <a:t>reward</a:t>
            </a:r>
            <a:r>
              <a:rPr lang="zh-CN" altLang="en-US" sz="1100" b="0" i="0" u="none" strike="noStrike" cap="none" dirty="0">
                <a:solidFill>
                  <a:srgbClr val="000000"/>
                </a:solidFill>
                <a:effectLst/>
                <a:latin typeface="Arial"/>
                <a:ea typeface="Arial"/>
                <a:cs typeface="Arial"/>
                <a:sym typeface="Arial"/>
              </a:rPr>
              <a:t>的学习方法，这里面包括最经典的</a:t>
            </a:r>
            <a:r>
              <a:rPr lang="en-US" sz="1100" b="0" i="0" u="none" strike="noStrike" cap="none" dirty="0">
                <a:solidFill>
                  <a:srgbClr val="000000"/>
                </a:solidFill>
                <a:effectLst/>
                <a:latin typeface="Arial"/>
                <a:ea typeface="Arial"/>
                <a:cs typeface="Arial"/>
                <a:sym typeface="Arial"/>
              </a:rPr>
              <a:t>policy gradient</a:t>
            </a:r>
            <a:r>
              <a:rPr lang="zh-CN" altLang="en-US" sz="1100" b="0" i="0" u="none" strike="noStrike" cap="none" dirty="0">
                <a:solidFill>
                  <a:srgbClr val="000000"/>
                </a:solidFill>
                <a:effectLst/>
                <a:latin typeface="Arial"/>
                <a:ea typeface="Arial"/>
                <a:cs typeface="Arial"/>
                <a:sym typeface="Arial"/>
              </a:rPr>
              <a:t>，</a:t>
            </a:r>
            <a:r>
              <a:rPr lang="en-US" sz="1100" b="0" i="0" u="none" strike="noStrike" cap="none" dirty="0">
                <a:solidFill>
                  <a:srgbClr val="000000"/>
                </a:solidFill>
                <a:effectLst/>
                <a:latin typeface="Arial"/>
                <a:ea typeface="Arial"/>
                <a:cs typeface="Arial"/>
                <a:sym typeface="Arial"/>
              </a:rPr>
              <a:t>A3C (asynchronous advantage actor-critic)</a:t>
            </a:r>
            <a:r>
              <a:rPr lang="zh-CN" altLang="en-US" sz="1100" b="0" i="0" u="none" strike="noStrike" cap="none" dirty="0">
                <a:solidFill>
                  <a:srgbClr val="000000"/>
                </a:solidFill>
                <a:effectLst/>
                <a:latin typeface="Arial"/>
                <a:ea typeface="Arial"/>
                <a:cs typeface="Arial"/>
                <a:sym typeface="Arial"/>
              </a:rPr>
              <a:t>，</a:t>
            </a:r>
            <a:r>
              <a:rPr lang="en-US" sz="1100" b="0" i="0" u="none" strike="noStrike" cap="none" dirty="0">
                <a:solidFill>
                  <a:srgbClr val="000000"/>
                </a:solidFill>
                <a:effectLst/>
                <a:latin typeface="Arial"/>
                <a:ea typeface="Arial"/>
                <a:cs typeface="Arial"/>
                <a:sym typeface="Arial"/>
              </a:rPr>
              <a:t>PPO (proximal policy optimization</a:t>
            </a:r>
            <a:r>
              <a:rPr lang="zh-CN" altLang="en-US" sz="1100" b="0" i="0" u="none" strike="noStrike" cap="none" dirty="0">
                <a:solidFill>
                  <a:srgbClr val="000000"/>
                </a:solidFill>
                <a:effectLst/>
                <a:latin typeface="Arial"/>
                <a:ea typeface="Arial"/>
                <a:cs typeface="Arial"/>
                <a:sym typeface="Arial"/>
              </a:rPr>
              <a:t>，</a:t>
            </a:r>
            <a:r>
              <a:rPr lang="en-US" altLang="zh-CN" sz="1100" b="0" i="0" u="none" strike="noStrike" cap="none" dirty="0">
                <a:solidFill>
                  <a:srgbClr val="000000"/>
                </a:solidFill>
                <a:effectLst/>
                <a:latin typeface="Arial"/>
                <a:ea typeface="Arial"/>
                <a:cs typeface="Arial"/>
                <a:sym typeface="Arial"/>
              </a:rPr>
              <a:t>others</a:t>
            </a:r>
            <a:r>
              <a:rPr lang="zh-CN" altLang="en-US" sz="1100" b="0" i="0" u="none" strike="noStrike" cap="none" dirty="0">
                <a:solidFill>
                  <a:srgbClr val="000000"/>
                </a:solidFill>
                <a:effectLst/>
                <a:latin typeface="Arial"/>
                <a:ea typeface="Arial"/>
                <a:cs typeface="Arial"/>
                <a:sym typeface="Arial"/>
              </a:rPr>
              <a:t>是指其他的学习算法，比如说</a:t>
            </a:r>
            <a:r>
              <a:rPr lang="en-US" altLang="zh-CN" sz="1100" b="0" i="0" u="none" strike="noStrike" cap="none" dirty="0">
                <a:solidFill>
                  <a:srgbClr val="000000"/>
                </a:solidFill>
                <a:effectLst/>
                <a:latin typeface="Arial"/>
                <a:ea typeface="Arial"/>
                <a:cs typeface="Arial"/>
                <a:sym typeface="Arial"/>
              </a:rPr>
              <a:t>GAN,</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IL</a:t>
            </a:r>
            <a:r>
              <a:rPr lang="zh-CN" altLang="en-US" sz="1100" b="0" i="0" u="none" strike="noStrike" cap="none" dirty="0">
                <a:solidFill>
                  <a:srgbClr val="000000"/>
                </a:solidFill>
                <a:effectLst/>
                <a:latin typeface="Arial"/>
                <a:ea typeface="Arial"/>
                <a:cs typeface="Arial"/>
                <a:sym typeface="Arial"/>
              </a:rPr>
              <a:t>等等。</a:t>
            </a:r>
            <a:endParaRPr lang="en-US" sz="1100" b="0" i="0" u="none" strike="noStrike" cap="none" dirty="0">
              <a:solidFill>
                <a:srgbClr val="000000"/>
              </a:solidFill>
              <a:effectLst/>
              <a:latin typeface="Arial"/>
              <a:ea typeface="Arial"/>
              <a:cs typeface="Arial"/>
              <a:sym typeface="Arial"/>
            </a:endParaRPr>
          </a:p>
          <a:p>
            <a:endParaRPr kumimoji="1" lang="zh-CN" altLang="en-US" dirty="0"/>
          </a:p>
        </p:txBody>
      </p:sp>
    </p:spTree>
    <p:extLst>
      <p:ext uri="{BB962C8B-B14F-4D97-AF65-F5344CB8AC3E}">
        <p14:creationId xmlns:p14="http://schemas.microsoft.com/office/powerpoint/2010/main" val="2813674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142268568"/>
      </p:ext>
    </p:extLst>
  </p:cSld>
  <p:clrMapOvr>
    <a:masterClrMapping/>
  </p:clrMapOvr>
</p:notes>
</file>

<file path=ppt/notesSlides/notesSlide10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142268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为什么我们要选择</a:t>
            </a:r>
            <a:r>
              <a:rPr kumimoji="1" lang="en-US" altLang="zh-CN" dirty="0"/>
              <a:t>learning-based,</a:t>
            </a:r>
            <a:r>
              <a:rPr kumimoji="1" lang="zh-CN" altLang="en-US" dirty="0"/>
              <a:t> 特别是强化学习呢？</a:t>
            </a:r>
            <a:endParaRPr kumimoji="1" lang="en-US" altLang="zh-CN" dirty="0"/>
          </a:p>
          <a:p>
            <a:r>
              <a:rPr kumimoji="1" lang="en-US" altLang="zh-CN" dirty="0"/>
              <a:t>【</a:t>
            </a:r>
            <a:r>
              <a:rPr kumimoji="1" lang="zh-CN" altLang="en-US" dirty="0"/>
              <a:t>读</a:t>
            </a:r>
            <a:r>
              <a:rPr kumimoji="1" lang="en-US" altLang="zh-CN" dirty="0"/>
              <a:t>ppt】</a:t>
            </a:r>
          </a:p>
          <a:p>
            <a:pPr lvl="1"/>
            <a:r>
              <a:rPr kumimoji="1" lang="zh-CN" altLang="en-US" dirty="0"/>
              <a:t>传统没有考虑时序信息</a:t>
            </a:r>
            <a:endParaRPr kumimoji="1" lang="en-US" altLang="zh-CN" dirty="0"/>
          </a:p>
          <a:p>
            <a:pPr lvl="1"/>
            <a:r>
              <a:rPr kumimoji="1" lang="zh-CN" altLang="en-US" dirty="0"/>
              <a:t>比如说</a:t>
            </a:r>
            <a:r>
              <a:rPr kumimoji="1" lang="en-US" altLang="zh-CN" dirty="0"/>
              <a:t>GAN</a:t>
            </a:r>
            <a:r>
              <a:rPr kumimoji="1" lang="zh-CN" altLang="en-US" dirty="0"/>
              <a:t>就把</a:t>
            </a:r>
            <a:r>
              <a:rPr kumimoji="1" lang="en-US" altLang="zh-CN" dirty="0"/>
              <a:t>reward</a:t>
            </a:r>
            <a:r>
              <a:rPr kumimoji="1" lang="zh-CN" altLang="en-US" dirty="0"/>
              <a:t>定义成两个</a:t>
            </a:r>
            <a:r>
              <a:rPr kumimoji="1" lang="en-US" altLang="zh-CN" dirty="0"/>
              <a:t>agent</a:t>
            </a:r>
            <a:r>
              <a:rPr kumimoji="1" lang="zh-CN" altLang="en-US" dirty="0"/>
              <a:t>的</a:t>
            </a:r>
            <a:r>
              <a:rPr kumimoji="1" lang="en-US" altLang="zh-CN" dirty="0"/>
              <a:t>win</a:t>
            </a:r>
            <a:r>
              <a:rPr kumimoji="1" lang="zh-CN" altLang="en-US" dirty="0"/>
              <a:t>和</a:t>
            </a:r>
            <a:r>
              <a:rPr kumimoji="1" lang="en-US" altLang="zh-CN" dirty="0"/>
              <a:t>loss</a:t>
            </a:r>
          </a:p>
        </p:txBody>
      </p:sp>
    </p:spTree>
    <p:extLst>
      <p:ext uri="{BB962C8B-B14F-4D97-AF65-F5344CB8AC3E}">
        <p14:creationId xmlns:p14="http://schemas.microsoft.com/office/powerpoint/2010/main" val="3540802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而在强化学习中，我们使用了</a:t>
            </a:r>
            <a:r>
              <a:rPr kumimoji="1" lang="en-US" altLang="zh-CN" dirty="0"/>
              <a:t>a3c</a:t>
            </a:r>
            <a:r>
              <a:rPr kumimoji="1" lang="zh-CN" altLang="en-US" dirty="0"/>
              <a:t> </a:t>
            </a:r>
          </a:p>
        </p:txBody>
      </p:sp>
    </p:spTree>
    <p:extLst>
      <p:ext uri="{BB962C8B-B14F-4D97-AF65-F5344CB8AC3E}">
        <p14:creationId xmlns:p14="http://schemas.microsoft.com/office/powerpoint/2010/main" val="3236031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zh-CN" altLang="en-US" sz="1100" b="0" i="0" u="none" strike="noStrike" cap="none" dirty="0">
                <a:solidFill>
                  <a:srgbClr val="000000"/>
                </a:solidFill>
                <a:effectLst/>
                <a:latin typeface="Arial"/>
                <a:ea typeface="Arial"/>
                <a:cs typeface="Arial"/>
                <a:sym typeface="Arial"/>
              </a:rPr>
              <a:t>对于一个强化学习算法来说，最重要的四个元素就是</a:t>
            </a:r>
            <a:r>
              <a:rPr lang="en-US" sz="1100" b="0" i="0" u="none" strike="noStrike" cap="none" dirty="0">
                <a:solidFill>
                  <a:srgbClr val="000000"/>
                </a:solidFill>
                <a:effectLst/>
                <a:latin typeface="Arial"/>
                <a:ea typeface="Arial"/>
                <a:cs typeface="Arial"/>
                <a:sym typeface="Arial"/>
              </a:rPr>
              <a:t>state, agent, reward, environment</a:t>
            </a:r>
            <a:r>
              <a:rPr lang="zh-CN" altLang="en-US" sz="1100" b="0" i="0" u="none" strike="noStrike" cap="none" dirty="0">
                <a:solidFill>
                  <a:srgbClr val="000000"/>
                </a:solidFill>
                <a:effectLst/>
                <a:latin typeface="Arial"/>
                <a:ea typeface="Arial"/>
                <a:cs typeface="Arial"/>
                <a:sym typeface="Arial"/>
              </a:rPr>
              <a:t>。</a:t>
            </a:r>
            <a:endParaRPr lang="en-US" sz="1100" b="0" i="0" u="none" strike="noStrike" cap="none" dirty="0">
              <a:solidFill>
                <a:srgbClr val="000000"/>
              </a:solidFill>
              <a:effectLst/>
              <a:latin typeface="Arial"/>
              <a:ea typeface="Arial"/>
              <a:cs typeface="Arial"/>
              <a:sym typeface="Arial"/>
            </a:endParaRPr>
          </a:p>
          <a:p>
            <a:pPr lvl="1"/>
            <a:r>
              <a:rPr lang="en-US" altLang="zh-CN" sz="1100" b="0" i="0" u="none" strike="noStrike" cap="none" dirty="0">
                <a:solidFill>
                  <a:srgbClr val="000000"/>
                </a:solidFill>
                <a:effectLst/>
                <a:latin typeface="Arial"/>
                <a:ea typeface="Arial"/>
                <a:cs typeface="Arial"/>
                <a:sym typeface="Arial"/>
              </a:rPr>
              <a:t>Action</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选择的</a:t>
            </a:r>
            <a:r>
              <a:rPr lang="en-US" altLang="zh-CN" sz="1100" b="0" i="0" u="none" strike="noStrike" cap="none" dirty="0">
                <a:solidFill>
                  <a:srgbClr val="000000"/>
                </a:solidFill>
                <a:effectLst/>
                <a:latin typeface="Arial"/>
                <a:ea typeface="Arial"/>
                <a:cs typeface="Arial"/>
                <a:sym typeface="Arial"/>
              </a:rPr>
              <a:t>bitrate)</a:t>
            </a:r>
            <a:endParaRPr lang="en-US" sz="1100" b="0" i="0" u="none" strike="noStrike" cap="none" dirty="0">
              <a:solidFill>
                <a:srgbClr val="000000"/>
              </a:solidFill>
              <a:effectLst/>
              <a:latin typeface="Arial"/>
              <a:ea typeface="Arial"/>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state</a:t>
            </a:r>
            <a:r>
              <a:rPr lang="zh-CN" altLang="en-US" sz="1100" b="0" i="0" u="none" strike="noStrike" cap="none" dirty="0">
                <a:solidFill>
                  <a:srgbClr val="000000"/>
                </a:solidFill>
                <a:effectLst/>
                <a:latin typeface="Arial"/>
                <a:ea typeface="Arial"/>
                <a:cs typeface="Arial"/>
                <a:sym typeface="Arial"/>
              </a:rPr>
              <a:t>可以想象是每次迭代的输入，而我们的输入有</a:t>
            </a:r>
            <a:r>
              <a:rPr lang="en-US" sz="1100" b="0" i="0" u="none" strike="noStrike" cap="none" dirty="0">
                <a:solidFill>
                  <a:srgbClr val="000000"/>
                </a:solidFill>
                <a:effectLst/>
                <a:latin typeface="Arial"/>
                <a:ea typeface="Arial"/>
                <a:cs typeface="Arial"/>
                <a:sym typeface="Arial"/>
              </a:rPr>
              <a:t>past chunk throughput, past chunk download time, next chunk sizes, current buffer size, number of chunks left, </a:t>
            </a:r>
            <a:r>
              <a:rPr lang="zh-CN" altLang="en-US" sz="1100" b="0" i="0" u="none" strike="noStrike" cap="none" dirty="0">
                <a:solidFill>
                  <a:srgbClr val="000000"/>
                </a:solidFill>
                <a:effectLst/>
                <a:latin typeface="Arial"/>
                <a:ea typeface="Arial"/>
                <a:cs typeface="Arial"/>
                <a:sym typeface="Arial"/>
              </a:rPr>
              <a:t>和</a:t>
            </a:r>
            <a:r>
              <a:rPr lang="en-US" sz="1100" b="0" i="0" u="none" strike="noStrike" cap="none" dirty="0">
                <a:solidFill>
                  <a:srgbClr val="000000"/>
                </a:solidFill>
                <a:effectLst/>
                <a:latin typeface="Arial"/>
                <a:ea typeface="Arial"/>
                <a:cs typeface="Arial"/>
                <a:sym typeface="Arial"/>
              </a:rPr>
              <a:t>last chunk bit rate</a:t>
            </a:r>
            <a:r>
              <a:rPr lang="zh-CN" altLang="en-US" sz="1100" b="0" i="0" u="none" strike="noStrike" cap="none" dirty="0">
                <a:solidFill>
                  <a:srgbClr val="000000"/>
                </a:solidFill>
                <a:effectLst/>
                <a:latin typeface="Arial"/>
                <a:ea typeface="Arial"/>
                <a:cs typeface="Arial"/>
                <a:sym typeface="Arial"/>
              </a:rPr>
              <a:t>。我们将这些输入输进到</a:t>
            </a:r>
            <a:r>
              <a:rPr lang="en-US" sz="1100" b="0" i="0" u="none" strike="noStrike" cap="none" dirty="0">
                <a:solidFill>
                  <a:srgbClr val="000000"/>
                </a:solidFill>
                <a:effectLst/>
                <a:latin typeface="Arial"/>
                <a:ea typeface="Arial"/>
                <a:cs typeface="Arial"/>
                <a:sym typeface="Arial"/>
              </a:rPr>
              <a:t>CNN</a:t>
            </a:r>
            <a:r>
              <a:rPr lang="zh-CN" altLang="en-US" sz="1100" b="0" i="0" u="none" strike="noStrike" cap="none" dirty="0">
                <a:solidFill>
                  <a:srgbClr val="000000"/>
                </a:solidFill>
                <a:effectLst/>
                <a:latin typeface="Arial"/>
                <a:ea typeface="Arial"/>
                <a:cs typeface="Arial"/>
                <a:sym typeface="Arial"/>
              </a:rPr>
              <a:t>里，。。。。</a:t>
            </a:r>
            <a:r>
              <a:rPr lang="en-US" altLang="zh-CN" sz="1100" b="0" i="0" u="none" strike="noStrike" cap="none" dirty="0">
                <a:solidFill>
                  <a:srgbClr val="000000"/>
                </a:solidFill>
                <a:effectLst/>
                <a:latin typeface="Arial"/>
                <a:ea typeface="Arial"/>
                <a:cs typeface="Arial"/>
                <a:sym typeface="Arial"/>
              </a:rPr>
              <a:t>(</a:t>
            </a:r>
            <a:r>
              <a:rPr lang="en-US" sz="1100" b="0" i="0" u="none" strike="noStrike" kern="1200" cap="none" baseline="0" dirty="0">
                <a:solidFill>
                  <a:schemeClr val="tx1"/>
                </a:solidFill>
                <a:effectLst/>
                <a:latin typeface="Arial"/>
                <a:ea typeface="Arial"/>
                <a:cs typeface="Arial"/>
                <a:sym typeface="Arial"/>
              </a:rPr>
              <a:t>include all the information that's relevant to make bitrate decisions</a:t>
            </a:r>
            <a:r>
              <a:rPr lang="en-US" altLang="zh-CN" sz="1100" b="0" i="0" u="none" strike="noStrike" cap="none" dirty="0">
                <a:solidFill>
                  <a:srgbClr val="000000"/>
                </a:solidFill>
                <a:effectLst/>
                <a:latin typeface="Arial"/>
                <a:ea typeface="Arial"/>
                <a:cs typeface="Arial"/>
                <a:sym typeface="Arial"/>
              </a:rPr>
              <a:t>)</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environment</a:t>
            </a:r>
            <a:r>
              <a:rPr lang="zh-CN" altLang="en-US" sz="1100" b="0" i="0" u="none" strike="noStrike" cap="none" dirty="0">
                <a:solidFill>
                  <a:srgbClr val="000000"/>
                </a:solidFill>
                <a:effectLst/>
                <a:latin typeface="Arial"/>
                <a:ea typeface="Arial"/>
                <a:cs typeface="Arial"/>
                <a:sym typeface="Arial"/>
              </a:rPr>
              <a:t>是我们将数据集里的信息转换成</a:t>
            </a:r>
            <a:r>
              <a:rPr lang="en-US" sz="1100" b="0" i="0" u="none" strike="noStrike" cap="none" dirty="0">
                <a:solidFill>
                  <a:srgbClr val="000000"/>
                </a:solidFill>
                <a:effectLst/>
                <a:latin typeface="Arial"/>
                <a:ea typeface="Arial"/>
                <a:cs typeface="Arial"/>
                <a:sym typeface="Arial"/>
              </a:rPr>
              <a:t>A3C</a:t>
            </a:r>
            <a:r>
              <a:rPr lang="zh-CN" altLang="en-US" sz="1100" b="0" i="0" u="none" strike="noStrike" cap="none" dirty="0">
                <a:solidFill>
                  <a:srgbClr val="000000"/>
                </a:solidFill>
                <a:effectLst/>
                <a:latin typeface="Arial"/>
                <a:ea typeface="Arial"/>
                <a:cs typeface="Arial"/>
                <a:sym typeface="Arial"/>
              </a:rPr>
              <a:t>的</a:t>
            </a:r>
            <a:r>
              <a:rPr lang="en-US" sz="1100" b="0" i="0" u="none" strike="noStrike" cap="none" dirty="0">
                <a:solidFill>
                  <a:srgbClr val="000000"/>
                </a:solidFill>
                <a:effectLst/>
                <a:latin typeface="Arial"/>
                <a:ea typeface="Arial"/>
                <a:cs typeface="Arial"/>
                <a:sym typeface="Arial"/>
              </a:rPr>
              <a:t>state</a:t>
            </a:r>
            <a:r>
              <a:rPr lang="zh-CN" altLang="en-US" sz="1100" b="0" i="0" u="none" strike="noStrike" cap="none" dirty="0">
                <a:solidFill>
                  <a:srgbClr val="000000"/>
                </a:solidFill>
                <a:effectLst/>
                <a:latin typeface="Arial"/>
                <a:ea typeface="Arial"/>
                <a:cs typeface="Arial"/>
                <a:sym typeface="Arial"/>
              </a:rPr>
              <a:t>输入，当我们有时间戳及其对应的吞吐量的时候，我们通过公式计算将两列的数据转换成</a:t>
            </a:r>
            <a:r>
              <a:rPr lang="en-US" sz="1100" b="0" i="0" u="none" strike="noStrike" cap="none" dirty="0">
                <a:solidFill>
                  <a:srgbClr val="000000"/>
                </a:solidFill>
                <a:effectLst/>
                <a:latin typeface="Arial"/>
                <a:ea typeface="Arial"/>
                <a:cs typeface="Arial"/>
                <a:sym typeface="Arial"/>
              </a:rPr>
              <a:t>6</a:t>
            </a:r>
            <a:r>
              <a:rPr lang="zh-CN" altLang="en-US" sz="1100" b="0" i="0" u="none" strike="noStrike" cap="none" dirty="0">
                <a:solidFill>
                  <a:srgbClr val="000000"/>
                </a:solidFill>
                <a:effectLst/>
                <a:latin typeface="Arial"/>
                <a:ea typeface="Arial"/>
                <a:cs typeface="Arial"/>
                <a:sym typeface="Arial"/>
              </a:rPr>
              <a:t>各维度的信息</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agent</a:t>
            </a:r>
            <a:r>
              <a:rPr lang="zh-CN" altLang="en-US" sz="1100" b="0" i="0" u="none" strike="noStrike" cap="none" dirty="0">
                <a:solidFill>
                  <a:srgbClr val="000000"/>
                </a:solidFill>
                <a:effectLst/>
                <a:latin typeface="Arial"/>
                <a:ea typeface="Arial"/>
                <a:cs typeface="Arial"/>
                <a:sym typeface="Arial"/>
              </a:rPr>
              <a:t>是我们的训练模型</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reward</a:t>
            </a: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后面讲</a:t>
            </a:r>
            <a:r>
              <a:rPr lang="en-US" altLang="zh-CN" sz="1100" b="0" i="0" u="none" strike="noStrike" cap="none" dirty="0">
                <a:solidFill>
                  <a:srgbClr val="000000"/>
                </a:solidFill>
                <a:effectLst/>
                <a:latin typeface="Arial"/>
                <a:ea typeface="Arial"/>
                <a:cs typeface="Arial"/>
                <a:sym typeface="Arial"/>
              </a:rPr>
              <a:t>】(it</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will</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consider</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3</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err="1">
                <a:solidFill>
                  <a:srgbClr val="000000"/>
                </a:solidFill>
                <a:effectLst/>
                <a:latin typeface="Arial"/>
                <a:ea typeface="Arial"/>
                <a:cs typeface="Arial"/>
                <a:sym typeface="Arial"/>
              </a:rPr>
              <a:t>QoE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metrics:</a:t>
            </a:r>
            <a:r>
              <a:rPr lang="zh-CN" altLang="en-US" sz="1100" b="0" i="0" u="none" strike="noStrike" cap="none" dirty="0">
                <a:solidFill>
                  <a:srgbClr val="000000"/>
                </a:solidFill>
                <a:effectLst/>
                <a:latin typeface="Arial"/>
                <a:ea typeface="Arial"/>
                <a:cs typeface="Arial"/>
                <a:sym typeface="Arial"/>
              </a:rPr>
              <a:t> </a:t>
            </a:r>
            <a:r>
              <a:rPr lang="en-US" sz="1100" b="0" i="0" u="none" strike="noStrike" kern="1200" cap="none" baseline="0" dirty="0">
                <a:solidFill>
                  <a:schemeClr val="tx1"/>
                </a:solidFill>
                <a:effectLst/>
                <a:latin typeface="Arial"/>
                <a:ea typeface="Arial"/>
                <a:cs typeface="Arial"/>
                <a:sym typeface="Arial"/>
              </a:rPr>
              <a:t>bitrate, rebuffering, smoothness</a:t>
            </a:r>
            <a:r>
              <a:rPr lang="en-US" altLang="zh-CN" sz="1100" b="0" i="0" u="none" strike="noStrike" kern="1200" cap="none" baseline="0" dirty="0">
                <a:solidFill>
                  <a:schemeClr val="tx1"/>
                </a:solidFill>
                <a:effectLst/>
                <a:latin typeface="Arial"/>
                <a:ea typeface="Arial"/>
                <a:cs typeface="Arial"/>
                <a:sym typeface="Arial"/>
              </a:rPr>
              <a:t>)</a:t>
            </a:r>
            <a:endParaRPr lang="en-US" sz="1100" b="0" i="0" u="none" strike="noStrike" cap="none" dirty="0">
              <a:solidFill>
                <a:srgbClr val="000000"/>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fld id="{E958D69D-E82F-E54F-B8DC-D196FC61EE80}" type="slidenum">
              <a:rPr lang="en-US" smtClean="0"/>
              <a:t>15</a:t>
            </a:fld>
            <a:endParaRPr lang="en-US"/>
          </a:p>
        </p:txBody>
      </p:sp>
    </p:spTree>
    <p:extLst>
      <p:ext uri="{BB962C8B-B14F-4D97-AF65-F5344CB8AC3E}">
        <p14:creationId xmlns:p14="http://schemas.microsoft.com/office/powerpoint/2010/main" val="2336101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Now in our actual implementation, we built a parallel training system to speed up the training process.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We first collect large corpus of network traces from various datasets.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Using these traces, we have multiple workers that simulate the video streaming session over randomly sampled network trac</a:t>
            </a:r>
            <a:r>
              <a:rPr lang="en-US" altLang="zh-CN" sz="1100" b="0" i="0" u="none" strike="noStrike" cap="none" dirty="0">
                <a:solidFill>
                  <a:srgbClr val="000000"/>
                </a:solidFill>
                <a:effectLst/>
                <a:latin typeface="Arial"/>
                <a:ea typeface="Arial"/>
                <a:cs typeface="Arial"/>
                <a:sym typeface="Arial"/>
              </a:rPr>
              <a:t>es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These parallel workers collect experience in the form of [state, action, reward] and communicate with a master. </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master will compute the gradient using the method I described, and periodically update the neural net parameters, and send them back to the workers.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training will continue for roughly 10,000 video streaming sessions, until the bitrate adaptation policy converges.</a:t>
            </a:r>
          </a:p>
          <a:p>
            <a:endParaRPr lang="en-US" dirty="0"/>
          </a:p>
        </p:txBody>
      </p:sp>
    </p:spTree>
    <p:extLst>
      <p:ext uri="{BB962C8B-B14F-4D97-AF65-F5344CB8AC3E}">
        <p14:creationId xmlns:p14="http://schemas.microsoft.com/office/powerpoint/2010/main" val="3826564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b="0" i="0" u="none" strike="noStrike" cap="none" dirty="0">
                <a:solidFill>
                  <a:srgbClr val="000000"/>
                </a:solidFill>
                <a:effectLst/>
                <a:latin typeface="Arial"/>
                <a:ea typeface="Arial"/>
                <a:cs typeface="Arial"/>
                <a:sym typeface="Arial"/>
              </a:rPr>
              <a:t>当我们用算法输出</a:t>
            </a:r>
            <a:r>
              <a:rPr lang="en-US" sz="1100" b="0" i="0" u="none" strike="noStrike" cap="none" dirty="0">
                <a:solidFill>
                  <a:srgbClr val="000000"/>
                </a:solidFill>
                <a:effectLst/>
                <a:latin typeface="Arial"/>
                <a:ea typeface="Arial"/>
                <a:cs typeface="Arial"/>
                <a:sym typeface="Arial"/>
              </a:rPr>
              <a:t>policy</a:t>
            </a:r>
            <a:r>
              <a:rPr lang="zh-CN" altLang="en-US" sz="1100" b="0" i="0" u="none" strike="noStrike" cap="none" dirty="0">
                <a:solidFill>
                  <a:srgbClr val="000000"/>
                </a:solidFill>
                <a:effectLst/>
                <a:latin typeface="Arial"/>
                <a:ea typeface="Arial"/>
                <a:cs typeface="Arial"/>
                <a:sym typeface="Arial"/>
              </a:rPr>
              <a:t>之后，我们会得到每个</a:t>
            </a:r>
            <a:r>
              <a:rPr lang="en-US" sz="1100" b="0" i="0" u="none" strike="noStrike" cap="none" dirty="0">
                <a:solidFill>
                  <a:srgbClr val="000000"/>
                </a:solidFill>
                <a:effectLst/>
                <a:latin typeface="Arial"/>
                <a:ea typeface="Arial"/>
                <a:cs typeface="Arial"/>
                <a:sym typeface="Arial"/>
              </a:rPr>
              <a:t>bitrate (action)</a:t>
            </a:r>
            <a:r>
              <a:rPr lang="zh-CN" altLang="en-US" sz="1100" b="0" i="0" u="none" strike="noStrike" cap="none" dirty="0">
                <a:solidFill>
                  <a:srgbClr val="000000"/>
                </a:solidFill>
                <a:effectLst/>
                <a:latin typeface="Arial"/>
                <a:ea typeface="Arial"/>
                <a:cs typeface="Arial"/>
                <a:sym typeface="Arial"/>
              </a:rPr>
              <a:t>的得分 </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action_probability</a:t>
            </a:r>
            <a:r>
              <a:rPr lang="en-US"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，但是我们还是需要一个评价标准来得出一个最好的</a:t>
            </a:r>
            <a:r>
              <a:rPr lang="en-US" sz="1100" b="0" i="0" u="none" strike="noStrike" cap="none" dirty="0">
                <a:solidFill>
                  <a:srgbClr val="000000"/>
                </a:solidFill>
                <a:effectLst/>
                <a:latin typeface="Arial"/>
                <a:ea typeface="Arial"/>
                <a:cs typeface="Arial"/>
                <a:sym typeface="Arial"/>
              </a:rPr>
              <a:t>bitrate</a:t>
            </a:r>
            <a:r>
              <a:rPr lang="zh-CN" altLang="en-US" sz="1100" b="0" i="0" u="none" strike="noStrike" cap="none" dirty="0">
                <a:solidFill>
                  <a:srgbClr val="000000"/>
                </a:solidFill>
                <a:effectLst/>
                <a:latin typeface="Arial"/>
                <a:ea typeface="Arial"/>
                <a:cs typeface="Arial"/>
                <a:sym typeface="Arial"/>
              </a:rPr>
              <a:t>。</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a:t>
            </a:r>
          </a:p>
          <a:p>
            <a:endParaRPr lang="zh-CN" altLang="en-US" dirty="0"/>
          </a:p>
        </p:txBody>
      </p:sp>
    </p:spTree>
    <p:extLst>
      <p:ext uri="{BB962C8B-B14F-4D97-AF65-F5344CB8AC3E}">
        <p14:creationId xmlns:p14="http://schemas.microsoft.com/office/powerpoint/2010/main" val="4209731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b="0" i="0" u="none" strike="noStrike" cap="none" dirty="0">
                <a:solidFill>
                  <a:srgbClr val="000000"/>
                </a:solidFill>
                <a:effectLst/>
                <a:latin typeface="Arial"/>
                <a:ea typeface="Arial"/>
                <a:cs typeface="Arial"/>
                <a:sym typeface="Arial"/>
              </a:rPr>
              <a:t>我们现有的评价标准有</a:t>
            </a:r>
            <a:r>
              <a:rPr lang="en-US" sz="1100" b="0" i="0" u="none" strike="noStrike" cap="none" dirty="0">
                <a:solidFill>
                  <a:srgbClr val="000000"/>
                </a:solidFill>
                <a:effectLst/>
                <a:latin typeface="Arial"/>
                <a:ea typeface="Arial"/>
                <a:cs typeface="Arial"/>
                <a:sym typeface="Arial"/>
              </a:rPr>
              <a:t>simple </a:t>
            </a:r>
            <a:r>
              <a:rPr lang="en-US" sz="1100" b="0" i="0" u="none" strike="noStrike" cap="none" dirty="0" err="1">
                <a:solidFill>
                  <a:srgbClr val="000000"/>
                </a:solidFill>
                <a:effectLst/>
                <a:latin typeface="Arial"/>
                <a:ea typeface="Arial"/>
                <a:cs typeface="Arial"/>
                <a:sym typeface="Arial"/>
              </a:rPr>
              <a:t>QoE</a:t>
            </a:r>
            <a:r>
              <a:rPr lang="en-US" sz="1100" b="0" i="0" u="none" strike="noStrike" cap="none" dirty="0">
                <a:solidFill>
                  <a:srgbClr val="000000"/>
                </a:solidFill>
                <a:effectLst/>
                <a:latin typeface="Arial"/>
                <a:ea typeface="Arial"/>
                <a:cs typeface="Arial"/>
                <a:sym typeface="Arial"/>
              </a:rPr>
              <a:t> metrics, pixel-based metrics</a:t>
            </a:r>
            <a:r>
              <a:rPr lang="zh-CN" altLang="en-US" sz="1100" b="0" i="0" u="none" strike="noStrike" cap="none" dirty="0">
                <a:solidFill>
                  <a:srgbClr val="000000"/>
                </a:solidFill>
                <a:effectLst/>
                <a:latin typeface="Arial"/>
                <a:ea typeface="Arial"/>
                <a:cs typeface="Arial"/>
                <a:sym typeface="Arial"/>
              </a:rPr>
              <a:t>和</a:t>
            </a:r>
            <a:r>
              <a:rPr lang="en-US" sz="1100" b="0" i="0" u="none" strike="noStrike" cap="none" dirty="0">
                <a:solidFill>
                  <a:srgbClr val="000000"/>
                </a:solidFill>
                <a:effectLst/>
                <a:latin typeface="Arial"/>
                <a:ea typeface="Arial"/>
                <a:cs typeface="Arial"/>
                <a:sym typeface="Arial"/>
              </a:rPr>
              <a:t>psychophysical metrics</a:t>
            </a:r>
            <a:r>
              <a:rPr lang="zh-CN" altLang="en-US" sz="1100" b="0" i="0" u="none" strike="noStrike" cap="none" dirty="0">
                <a:solidFill>
                  <a:srgbClr val="000000"/>
                </a:solidFill>
                <a:effectLst/>
                <a:latin typeface="Arial"/>
                <a:ea typeface="Arial"/>
                <a:cs typeface="Arial"/>
                <a:sym typeface="Arial"/>
              </a:rPr>
              <a:t>。</a:t>
            </a:r>
            <a:endParaRPr lang="en-US" altLang="zh-CN" sz="1100" b="0" i="0" u="none" strike="noStrike" cap="none" dirty="0">
              <a:solidFill>
                <a:srgbClr val="000000"/>
              </a:solidFill>
              <a:effectLst/>
              <a:latin typeface="Arial"/>
              <a:ea typeface="Arial"/>
              <a:cs typeface="Arial"/>
              <a:sym typeface="Arial"/>
            </a:endParaRPr>
          </a:p>
          <a:p>
            <a:pPr lvl="1"/>
            <a:r>
              <a:rPr kumimoji="1" lang="en-US" altLang="zh-CN" b="0" i="0" u="none" strike="noStrike" cap="none" dirty="0" err="1">
                <a:solidFill>
                  <a:srgbClr val="000000"/>
                </a:solidFill>
                <a:effectLst/>
                <a:latin typeface="Arial"/>
                <a:cs typeface="Arial"/>
                <a:sym typeface="Arial"/>
              </a:rPr>
              <a:t>Pixelbased</a:t>
            </a:r>
            <a:r>
              <a:rPr kumimoji="1" lang="zh-CN" altLang="en-US" b="0" i="0" u="none" strike="noStrike" cap="none" dirty="0">
                <a:solidFill>
                  <a:srgbClr val="000000"/>
                </a:solidFill>
                <a:effectLst/>
                <a:latin typeface="Arial"/>
                <a:cs typeface="Arial"/>
                <a:sym typeface="Arial"/>
              </a:rPr>
              <a:t>：图像上的结构相似度</a:t>
            </a:r>
            <a:endParaRPr kumimoji="1" lang="en-US" altLang="zh-CN" b="0" i="0" u="none" strike="noStrike" cap="none" dirty="0">
              <a:solidFill>
                <a:srgbClr val="000000"/>
              </a:solidFill>
              <a:effectLst/>
              <a:latin typeface="Arial"/>
              <a:cs typeface="Arial"/>
              <a:sym typeface="Arial"/>
            </a:endParaRPr>
          </a:p>
          <a:p>
            <a:pPr lvl="1"/>
            <a:r>
              <a:rPr kumimoji="1" lang="en-US" altLang="zh-CN" b="0" i="0" u="none" strike="noStrike" cap="none" dirty="0">
                <a:solidFill>
                  <a:srgbClr val="000000"/>
                </a:solidFill>
                <a:effectLst/>
                <a:latin typeface="Arial"/>
                <a:cs typeface="Arial"/>
                <a:sym typeface="Arial"/>
              </a:rPr>
              <a:t>Psychophysical:</a:t>
            </a:r>
            <a:r>
              <a:rPr kumimoji="1" lang="zh-CN" altLang="en-US" b="0" i="0" u="none" strike="noStrike" cap="none" dirty="0">
                <a:solidFill>
                  <a:srgbClr val="000000"/>
                </a:solidFill>
                <a:effectLst/>
                <a:latin typeface="Arial"/>
                <a:cs typeface="Arial"/>
                <a:sym typeface="Arial"/>
              </a:rPr>
              <a:t> 感官上的（图像，运动）等等因素合成，用</a:t>
            </a:r>
            <a:r>
              <a:rPr kumimoji="1" lang="en-US" altLang="zh-CN" b="0" i="0" u="none" strike="noStrike" cap="none" dirty="0">
                <a:solidFill>
                  <a:srgbClr val="000000"/>
                </a:solidFill>
                <a:effectLst/>
                <a:latin typeface="Arial"/>
                <a:cs typeface="Arial"/>
                <a:sym typeface="Arial"/>
              </a:rPr>
              <a:t>SVM</a:t>
            </a:r>
            <a:r>
              <a:rPr kumimoji="1" lang="zh-CN" altLang="en-US" b="0" i="0" u="none" strike="noStrike" cap="none" dirty="0">
                <a:solidFill>
                  <a:srgbClr val="000000"/>
                </a:solidFill>
                <a:effectLst/>
                <a:latin typeface="Arial"/>
                <a:cs typeface="Arial"/>
                <a:sym typeface="Arial"/>
              </a:rPr>
              <a:t>回归的</a:t>
            </a:r>
            <a:endParaRPr kumimoji="1" lang="zh-CN" altLang="en-US" dirty="0"/>
          </a:p>
        </p:txBody>
      </p:sp>
    </p:spTree>
    <p:extLst>
      <p:ext uri="{BB962C8B-B14F-4D97-AF65-F5344CB8AC3E}">
        <p14:creationId xmlns:p14="http://schemas.microsoft.com/office/powerpoint/2010/main" val="4142268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a:t>
            </a:r>
            <a:r>
              <a:rPr kumimoji="1" lang="zh-CN" altLang="en-US" dirty="0"/>
              <a:t>读</a:t>
            </a:r>
            <a:r>
              <a:rPr kumimoji="1" lang="en-US" altLang="zh-CN" dirty="0"/>
              <a:t>ppt】</a:t>
            </a:r>
            <a:endParaRPr kumimoji="1" lang="zh-CN" altLang="en-US" dirty="0"/>
          </a:p>
        </p:txBody>
      </p:sp>
    </p:spTree>
    <p:extLst>
      <p:ext uri="{BB962C8B-B14F-4D97-AF65-F5344CB8AC3E}">
        <p14:creationId xmlns:p14="http://schemas.microsoft.com/office/powerpoint/2010/main" val="3715980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我们的</a:t>
            </a:r>
            <a:r>
              <a:rPr kumimoji="1" lang="en-US" altLang="zh-CN" dirty="0"/>
              <a:t>reward</a:t>
            </a:r>
            <a:r>
              <a:rPr kumimoji="1" lang="zh-CN" altLang="en-US" dirty="0"/>
              <a:t>定义是由上面的公式来定义</a:t>
            </a:r>
            <a:r>
              <a:rPr kumimoji="1" lang="en-US" altLang="zh-CN" dirty="0"/>
              <a:t>(video</a:t>
            </a:r>
            <a:r>
              <a:rPr kumimoji="1" lang="zh-CN" altLang="en-US" dirty="0"/>
              <a:t> </a:t>
            </a:r>
            <a:r>
              <a:rPr kumimoji="1" lang="en-US" altLang="zh-CN" dirty="0"/>
              <a:t>quality</a:t>
            </a:r>
            <a:r>
              <a:rPr kumimoji="1" lang="zh-CN" altLang="en-US" dirty="0"/>
              <a:t> </a:t>
            </a:r>
            <a:r>
              <a:rPr kumimoji="1" lang="en-US" altLang="zh-CN" dirty="0"/>
              <a:t>–</a:t>
            </a:r>
            <a:r>
              <a:rPr kumimoji="1" lang="zh-CN" altLang="en-US" dirty="0"/>
              <a:t> </a:t>
            </a:r>
            <a:r>
              <a:rPr kumimoji="1" lang="en-US" altLang="zh-CN" dirty="0" err="1"/>
              <a:t>rebuffer</a:t>
            </a:r>
            <a:r>
              <a:rPr kumimoji="1" lang="zh-CN" altLang="en-US" dirty="0"/>
              <a:t> </a:t>
            </a:r>
            <a:r>
              <a:rPr kumimoji="1" lang="en-US" altLang="zh-CN" dirty="0"/>
              <a:t>penalty</a:t>
            </a:r>
            <a:r>
              <a:rPr kumimoji="1" lang="zh-CN" altLang="en-US" dirty="0"/>
              <a:t> </a:t>
            </a:r>
            <a:r>
              <a:rPr kumimoji="1" lang="en-US" altLang="zh-CN" dirty="0"/>
              <a:t>–</a:t>
            </a:r>
            <a:r>
              <a:rPr kumimoji="1" lang="zh-CN" altLang="en-US" dirty="0"/>
              <a:t> </a:t>
            </a:r>
            <a:r>
              <a:rPr kumimoji="1" lang="en-US" altLang="zh-CN" dirty="0"/>
              <a:t>smoothness</a:t>
            </a:r>
            <a:r>
              <a:rPr kumimoji="1" lang="zh-CN" altLang="en-US" dirty="0"/>
              <a:t> </a:t>
            </a:r>
            <a:r>
              <a:rPr kumimoji="1" lang="en-US" altLang="zh-CN" dirty="0"/>
              <a:t>penalty)</a:t>
            </a:r>
          </a:p>
          <a:p>
            <a:pPr lvl="1"/>
            <a:r>
              <a:rPr kumimoji="1" lang="en-US" altLang="zh-CN" dirty="0"/>
              <a:t>Quality:</a:t>
            </a:r>
            <a:r>
              <a:rPr kumimoji="1" lang="zh-CN" altLang="en-US" dirty="0"/>
              <a:t> 用</a:t>
            </a:r>
            <a:r>
              <a:rPr kumimoji="1" lang="en-US" altLang="zh-CN" dirty="0"/>
              <a:t>bitrate</a:t>
            </a:r>
            <a:r>
              <a:rPr kumimoji="1" lang="zh-CN" altLang="en-US" dirty="0"/>
              <a:t>直接模拟</a:t>
            </a:r>
            <a:endParaRPr kumimoji="1" lang="en-US" altLang="zh-CN" dirty="0"/>
          </a:p>
          <a:p>
            <a:pPr lvl="1"/>
            <a:r>
              <a:rPr kumimoji="1" lang="en-US" altLang="zh-CN" dirty="0"/>
              <a:t>Log</a:t>
            </a:r>
            <a:r>
              <a:rPr kumimoji="1" lang="zh-CN" altLang="en-US" dirty="0"/>
              <a:t> </a:t>
            </a:r>
            <a:r>
              <a:rPr kumimoji="1" lang="en-US" altLang="zh-CN" dirty="0"/>
              <a:t>scale:</a:t>
            </a:r>
            <a:r>
              <a:rPr kumimoji="1" lang="zh-CN" altLang="en-US" dirty="0"/>
              <a:t> 高的人的直觉感官差距不大，低的稍大的</a:t>
            </a:r>
            <a:endParaRPr kumimoji="1" lang="en-US" altLang="zh-CN" dirty="0"/>
          </a:p>
          <a:p>
            <a:pPr lvl="1"/>
            <a:r>
              <a:rPr kumimoji="1" lang="en-US" altLang="zh-CN" dirty="0"/>
              <a:t>HD:</a:t>
            </a:r>
            <a:r>
              <a:rPr kumimoji="1" lang="zh-CN" altLang="en-US" dirty="0"/>
              <a:t> 尽量选择高的清晰度</a:t>
            </a:r>
            <a:endParaRPr kumimoji="1" lang="en-US" altLang="zh-CN" dirty="0"/>
          </a:p>
          <a:p>
            <a:pPr lvl="0"/>
            <a:endParaRPr kumimoji="1" lang="en-US" altLang="zh-CN" dirty="0"/>
          </a:p>
          <a:p>
            <a:pPr lvl="0"/>
            <a:r>
              <a:rPr kumimoji="1" lang="zh-CN" altLang="en-US" dirty="0"/>
              <a:t>所以在我们选择了数据集，算法，和评价指标后，我们就有了一个基于强化学习的</a:t>
            </a:r>
            <a:r>
              <a:rPr kumimoji="1" lang="en-US" altLang="zh-CN" dirty="0" err="1"/>
              <a:t>abr</a:t>
            </a:r>
            <a:r>
              <a:rPr kumimoji="1" lang="zh-CN" altLang="en-US" dirty="0"/>
              <a:t> </a:t>
            </a:r>
            <a:r>
              <a:rPr kumimoji="1" lang="en-US" altLang="zh-CN" dirty="0"/>
              <a:t>controller</a:t>
            </a:r>
            <a:r>
              <a:rPr kumimoji="1" lang="zh-CN" altLang="en-US" dirty="0"/>
              <a:t>，但相对应的我们该如何实现我们的客户端</a:t>
            </a:r>
            <a:endParaRPr kumimoji="1" lang="en-US" altLang="zh-CN" dirty="0"/>
          </a:p>
        </p:txBody>
      </p:sp>
    </p:spTree>
    <p:extLst>
      <p:ext uri="{BB962C8B-B14F-4D97-AF65-F5344CB8AC3E}">
        <p14:creationId xmlns:p14="http://schemas.microsoft.com/office/powerpoint/2010/main" val="1582803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说完</a:t>
            </a:r>
            <a:r>
              <a:rPr lang="en-US" sz="1100" b="0" i="0" u="none" strike="noStrike" cap="none" dirty="0">
                <a:solidFill>
                  <a:srgbClr val="000000"/>
                </a:solidFill>
                <a:effectLst/>
                <a:latin typeface="Arial"/>
                <a:ea typeface="Arial"/>
                <a:cs typeface="Arial"/>
                <a:sym typeface="Arial"/>
              </a:rPr>
              <a:t>ppt</a:t>
            </a:r>
            <a:r>
              <a:rPr lang="zh-CN" altLang="en-US" sz="1100" b="0" i="0" u="none" strike="noStrike" cap="none" dirty="0">
                <a:solidFill>
                  <a:srgbClr val="000000"/>
                </a:solidFill>
                <a:effectLst/>
                <a:latin typeface="Arial"/>
                <a:ea typeface="Arial"/>
                <a:cs typeface="Arial"/>
                <a:sym typeface="Arial"/>
              </a:rPr>
              <a:t>上</a:t>
            </a:r>
            <a:r>
              <a:rPr lang="en-US" sz="1100" b="0" i="0" u="none" strike="noStrike" cap="none" dirty="0" err="1">
                <a:solidFill>
                  <a:srgbClr val="000000"/>
                </a:solidFill>
                <a:effectLst/>
                <a:latin typeface="Arial"/>
                <a:ea typeface="Arial"/>
                <a:cs typeface="Arial"/>
                <a:sym typeface="Arial"/>
              </a:rPr>
              <a:t>DASH.js</a:t>
            </a:r>
            <a:r>
              <a:rPr lang="zh-CN" altLang="en-US" sz="1100" b="0" i="0" u="none" strike="noStrike" cap="none" dirty="0">
                <a:solidFill>
                  <a:srgbClr val="000000"/>
                </a:solidFill>
                <a:effectLst/>
                <a:latin typeface="Arial"/>
                <a:ea typeface="Arial"/>
                <a:cs typeface="Arial"/>
                <a:sym typeface="Arial"/>
              </a:rPr>
              <a:t>的信息之后</a:t>
            </a:r>
            <a:r>
              <a:rPr lang="en-US" altLang="zh-CN" sz="1100" b="0" i="0" u="none" strike="noStrike" cap="none" dirty="0">
                <a:solidFill>
                  <a:srgbClr val="000000"/>
                </a:solidFill>
                <a:effectLst/>
                <a:latin typeface="Arial"/>
                <a:ea typeface="Arial"/>
                <a:cs typeface="Arial"/>
                <a:sym typeface="Arial"/>
              </a:rPr>
              <a:t>】</a:t>
            </a:r>
            <a:endParaRPr lang="en-US" sz="1100" b="0" i="0" u="none" strike="noStrike" cap="none" dirty="0">
              <a:solidFill>
                <a:srgbClr val="000000"/>
              </a:solidFill>
              <a:effectLst/>
              <a:latin typeface="Arial"/>
              <a:ea typeface="Arial"/>
              <a:cs typeface="Arial"/>
              <a:sym typeface="Arial"/>
            </a:endParaRPr>
          </a:p>
          <a:p>
            <a:r>
              <a:rPr lang="zh-CN" altLang="en-US" sz="1100" b="0" i="0" u="none" strike="noStrike" cap="none" dirty="0">
                <a:solidFill>
                  <a:srgbClr val="000000"/>
                </a:solidFill>
                <a:effectLst/>
                <a:latin typeface="Arial"/>
                <a:ea typeface="Arial"/>
                <a:cs typeface="Arial"/>
                <a:sym typeface="Arial"/>
              </a:rPr>
              <a:t>即使</a:t>
            </a:r>
            <a:r>
              <a:rPr lang="en-US" sz="1100" b="0" i="0" u="none" strike="noStrike" cap="none" dirty="0" err="1">
                <a:solidFill>
                  <a:srgbClr val="000000"/>
                </a:solidFill>
                <a:effectLst/>
                <a:latin typeface="Arial"/>
                <a:ea typeface="Arial"/>
                <a:cs typeface="Arial"/>
                <a:sym typeface="Arial"/>
              </a:rPr>
              <a:t>DASH.js</a:t>
            </a:r>
            <a:r>
              <a:rPr lang="zh-CN" altLang="en-US" sz="1100" b="0" i="0" u="none" strike="noStrike" cap="none" dirty="0">
                <a:solidFill>
                  <a:srgbClr val="000000"/>
                </a:solidFill>
                <a:effectLst/>
                <a:latin typeface="Arial"/>
                <a:ea typeface="Arial"/>
                <a:cs typeface="Arial"/>
                <a:sym typeface="Arial"/>
              </a:rPr>
              <a:t>是一个非常成熟的 视频播放器，它能够承载很多自适应的算法，它对深度学习算法，特别是我们的强化学习算法这方面的支持还是缺失的。所以我们又对</a:t>
            </a:r>
            <a:r>
              <a:rPr lang="en-US" sz="1100" b="0" i="0" u="none" strike="noStrike" cap="none" dirty="0" err="1">
                <a:solidFill>
                  <a:srgbClr val="000000"/>
                </a:solidFill>
                <a:effectLst/>
                <a:latin typeface="Arial"/>
                <a:ea typeface="Arial"/>
                <a:cs typeface="Arial"/>
                <a:sym typeface="Arial"/>
              </a:rPr>
              <a:t>DASH.js</a:t>
            </a:r>
            <a:r>
              <a:rPr lang="zh-CN" altLang="en-US" sz="1100" b="0" i="0" u="none" strike="noStrike" cap="none" dirty="0">
                <a:solidFill>
                  <a:srgbClr val="000000"/>
                </a:solidFill>
                <a:effectLst/>
                <a:latin typeface="Arial"/>
                <a:ea typeface="Arial"/>
                <a:cs typeface="Arial"/>
                <a:sym typeface="Arial"/>
              </a:rPr>
              <a:t>进行二次开发，加入</a:t>
            </a:r>
            <a:r>
              <a:rPr lang="en-US" sz="1100" b="0" i="0" u="none" strike="noStrike" cap="none" dirty="0">
                <a:solidFill>
                  <a:srgbClr val="000000"/>
                </a:solidFill>
                <a:effectLst/>
                <a:latin typeface="Arial"/>
                <a:ea typeface="Arial"/>
                <a:cs typeface="Arial"/>
                <a:sym typeface="Arial"/>
              </a:rPr>
              <a:t>RL</a:t>
            </a:r>
            <a:r>
              <a:rPr lang="zh-CN" altLang="en-US" sz="1100" b="0" i="0" u="none" strike="noStrike" cap="none" dirty="0">
                <a:solidFill>
                  <a:srgbClr val="000000"/>
                </a:solidFill>
                <a:effectLst/>
                <a:latin typeface="Arial"/>
                <a:ea typeface="Arial"/>
                <a:cs typeface="Arial"/>
                <a:sym typeface="Arial"/>
              </a:rPr>
              <a:t>的传输接口，将</a:t>
            </a:r>
            <a:r>
              <a:rPr lang="en-US" sz="1100" b="0" i="0" u="none" strike="noStrike" cap="none" dirty="0">
                <a:solidFill>
                  <a:srgbClr val="000000"/>
                </a:solidFill>
                <a:effectLst/>
                <a:latin typeface="Arial"/>
                <a:ea typeface="Arial"/>
                <a:cs typeface="Arial"/>
                <a:sym typeface="Arial"/>
              </a:rPr>
              <a:t>A3C</a:t>
            </a:r>
            <a:r>
              <a:rPr lang="zh-CN" altLang="en-US" sz="1100" b="0" i="0" u="none" strike="noStrike" cap="none" dirty="0">
                <a:solidFill>
                  <a:srgbClr val="000000"/>
                </a:solidFill>
                <a:effectLst/>
                <a:latin typeface="Arial"/>
                <a:ea typeface="Arial"/>
                <a:cs typeface="Arial"/>
                <a:sym typeface="Arial"/>
              </a:rPr>
              <a:t>算法放在服务器上，保持和前端</a:t>
            </a:r>
            <a:r>
              <a:rPr lang="en-US" sz="1100" b="0" i="0" u="none" strike="noStrike" cap="none" dirty="0" err="1">
                <a:solidFill>
                  <a:srgbClr val="000000"/>
                </a:solidFill>
                <a:effectLst/>
                <a:latin typeface="Arial"/>
                <a:ea typeface="Arial"/>
                <a:cs typeface="Arial"/>
                <a:sym typeface="Arial"/>
              </a:rPr>
              <a:t>DASH.js</a:t>
            </a:r>
            <a:r>
              <a:rPr lang="en-US" sz="1100" b="0" i="0" u="none" strike="noStrike" cap="none" dirty="0">
                <a:solidFill>
                  <a:srgbClr val="000000"/>
                </a:solidFill>
                <a:effectLst/>
                <a:latin typeface="Arial"/>
                <a:ea typeface="Arial"/>
                <a:cs typeface="Arial"/>
                <a:sym typeface="Arial"/>
              </a:rPr>
              <a:t> player</a:t>
            </a:r>
            <a:r>
              <a:rPr lang="zh-CN" altLang="en-US" sz="1100" b="0" i="0" u="none" strike="noStrike" cap="none" dirty="0">
                <a:solidFill>
                  <a:srgbClr val="000000"/>
                </a:solidFill>
                <a:effectLst/>
                <a:latin typeface="Arial"/>
                <a:ea typeface="Arial"/>
                <a:cs typeface="Arial"/>
                <a:sym typeface="Arial"/>
              </a:rPr>
              <a:t>的通信</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a:t>
            </a:r>
          </a:p>
          <a:p>
            <a:endParaRPr lang="en-US" dirty="0"/>
          </a:p>
        </p:txBody>
      </p:sp>
    </p:spTree>
    <p:extLst>
      <p:ext uri="{BB962C8B-B14F-4D97-AF65-F5344CB8AC3E}">
        <p14:creationId xmlns:p14="http://schemas.microsoft.com/office/powerpoint/2010/main" val="152321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stream a video from the</a:t>
            </a:r>
            <a:r>
              <a:rPr lang="en-US" baseline="0" dirty="0"/>
              <a:t> internet</a:t>
            </a:r>
            <a:r>
              <a:rPr lang="en-US" dirty="0"/>
              <a:t>, we all have this annoying</a:t>
            </a:r>
            <a:r>
              <a:rPr lang="en-US" baseline="0" dirty="0"/>
              <a:t> experience -- the video suddenly gets stuck and starts </a:t>
            </a:r>
            <a:r>
              <a:rPr lang="en-US" baseline="0" dirty="0" err="1"/>
              <a:t>rebuffering</a:t>
            </a:r>
            <a:r>
              <a:rPr lang="en-US" baseline="0" dirty="0"/>
              <a:t> .. </a:t>
            </a:r>
          </a:p>
          <a:p>
            <a:endParaRPr lang="en-US" baseline="0" dirty="0"/>
          </a:p>
          <a:p>
            <a:r>
              <a:rPr lang="en-US" baseline="0" dirty="0"/>
              <a:t>Studies actually show that users start leaving if the video doesn’t play in 2 seconds.</a:t>
            </a:r>
            <a:endParaRPr lang="en-US" dirty="0"/>
          </a:p>
          <a:p>
            <a:endParaRPr lang="en-US" dirty="0"/>
          </a:p>
          <a:p>
            <a:r>
              <a:rPr lang="en-US" dirty="0"/>
              <a:t>And given that fact that </a:t>
            </a:r>
            <a:r>
              <a:rPr lang="en-US" baseline="0" dirty="0"/>
              <a:t>video streaming has been dominating today's internet traffic, this kind of bad experience will lead to tremendous loss of users. Therefore industry and academia have devoted lots efforts to improve video streaming experience.</a:t>
            </a:r>
          </a:p>
        </p:txBody>
      </p:sp>
      <p:sp>
        <p:nvSpPr>
          <p:cNvPr id="4" name="Slide Number Placeholder 3"/>
          <p:cNvSpPr>
            <a:spLocks noGrp="1"/>
          </p:cNvSpPr>
          <p:nvPr>
            <p:ph type="sldNum" sz="quarter" idx="10"/>
          </p:nvPr>
        </p:nvSpPr>
        <p:spPr/>
        <p:txBody>
          <a:bodyPr/>
          <a:lstStyle/>
          <a:p>
            <a:fld id="{E958D69D-E82F-E54F-B8DC-D196FC61EE80}" type="slidenum">
              <a:rPr lang="en-US" smtClean="0"/>
              <a:t>2</a:t>
            </a:fld>
            <a:endParaRPr lang="en-US"/>
          </a:p>
        </p:txBody>
      </p:sp>
    </p:spTree>
    <p:extLst>
      <p:ext uri="{BB962C8B-B14F-4D97-AF65-F5344CB8AC3E}">
        <p14:creationId xmlns:p14="http://schemas.microsoft.com/office/powerpoint/2010/main" val="3302622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a:solidFill>
                  <a:srgbClr val="000000"/>
                </a:solidFill>
                <a:effectLst/>
                <a:latin typeface="Arial"/>
                <a:ea typeface="Arial"/>
                <a:cs typeface="Arial"/>
                <a:sym typeface="Arial"/>
              </a:rPr>
              <a:t>在我们有了成熟的</a:t>
            </a:r>
            <a:r>
              <a:rPr lang="en-US" sz="1100" b="0" i="0" u="none" strike="noStrike" cap="none" dirty="0" err="1">
                <a:solidFill>
                  <a:srgbClr val="000000"/>
                </a:solidFill>
                <a:effectLst/>
                <a:latin typeface="Arial"/>
                <a:ea typeface="Arial"/>
                <a:cs typeface="Arial"/>
                <a:sym typeface="Arial"/>
              </a:rPr>
              <a:t>abr</a:t>
            </a:r>
            <a:r>
              <a:rPr lang="en-US" sz="1100" b="0" i="0" u="none" strike="noStrike" cap="none" dirty="0">
                <a:solidFill>
                  <a:srgbClr val="000000"/>
                </a:solidFill>
                <a:effectLst/>
                <a:latin typeface="Arial"/>
                <a:ea typeface="Arial"/>
                <a:cs typeface="Arial"/>
                <a:sym typeface="Arial"/>
              </a:rPr>
              <a:t> controller</a:t>
            </a:r>
            <a:r>
              <a:rPr lang="zh-CN" altLang="en-US" sz="1100" b="0" i="0" u="none" strike="noStrike" cap="none" dirty="0">
                <a:solidFill>
                  <a:srgbClr val="000000"/>
                </a:solidFill>
                <a:effectLst/>
                <a:latin typeface="Arial"/>
                <a:ea typeface="Arial"/>
                <a:cs typeface="Arial"/>
                <a:sym typeface="Arial"/>
              </a:rPr>
              <a:t>的解决方案和</a:t>
            </a:r>
            <a:r>
              <a:rPr lang="en-US" sz="1100" b="0" i="0" u="none" strike="noStrike" cap="none" dirty="0">
                <a:solidFill>
                  <a:srgbClr val="000000"/>
                </a:solidFill>
                <a:effectLst/>
                <a:latin typeface="Arial"/>
                <a:ea typeface="Arial"/>
                <a:cs typeface="Arial"/>
                <a:sym typeface="Arial"/>
              </a:rPr>
              <a:t>video client</a:t>
            </a:r>
            <a:r>
              <a:rPr lang="zh-CN" altLang="en-US" sz="1100" b="0" i="0" u="none" strike="noStrike" cap="none" dirty="0">
                <a:solidFill>
                  <a:srgbClr val="000000"/>
                </a:solidFill>
                <a:effectLst/>
                <a:latin typeface="Arial"/>
                <a:ea typeface="Arial"/>
                <a:cs typeface="Arial"/>
                <a:sym typeface="Arial"/>
              </a:rPr>
              <a:t>的实现之后，我们做了一个这样的网页，其实大家可以看到网页上有一大一小两个视频窗口播放器，大播放器承载的是我刚刚介绍的</a:t>
            </a:r>
            <a:r>
              <a:rPr lang="en-US" sz="1100" b="0" i="0" u="none" strike="noStrike" cap="none" dirty="0">
                <a:solidFill>
                  <a:srgbClr val="000000"/>
                </a:solidFill>
                <a:effectLst/>
                <a:latin typeface="Arial"/>
                <a:ea typeface="Arial"/>
                <a:cs typeface="Arial"/>
                <a:sym typeface="Arial"/>
              </a:rPr>
              <a:t>A3C</a:t>
            </a:r>
            <a:r>
              <a:rPr lang="zh-CN" altLang="en-US" sz="1100" b="0" i="0" u="none" strike="noStrike" cap="none" dirty="0">
                <a:solidFill>
                  <a:srgbClr val="000000"/>
                </a:solidFill>
                <a:effectLst/>
                <a:latin typeface="Arial"/>
                <a:ea typeface="Arial"/>
                <a:cs typeface="Arial"/>
                <a:sym typeface="Arial"/>
              </a:rPr>
              <a:t>算法，而小播放器承载的是一个叫做</a:t>
            </a:r>
            <a:r>
              <a:rPr lang="en-US" sz="1100" b="0" i="0" u="none" strike="noStrike" cap="none" dirty="0">
                <a:solidFill>
                  <a:srgbClr val="000000"/>
                </a:solidFill>
                <a:effectLst/>
                <a:latin typeface="Arial"/>
                <a:ea typeface="Arial"/>
                <a:cs typeface="Arial"/>
                <a:sym typeface="Arial"/>
              </a:rPr>
              <a:t>BOLA</a:t>
            </a:r>
            <a:r>
              <a:rPr lang="zh-CN" altLang="en-US" sz="1100" b="0" i="0" u="none" strike="noStrike" cap="none" dirty="0">
                <a:solidFill>
                  <a:srgbClr val="000000"/>
                </a:solidFill>
                <a:effectLst/>
                <a:latin typeface="Arial"/>
                <a:ea typeface="Arial"/>
                <a:cs typeface="Arial"/>
                <a:sym typeface="Arial"/>
              </a:rPr>
              <a:t>的传统算法，下面两张图显示了两个播放器实时的缓存（蓝色）和码率（红色）变化情况，上面是</a:t>
            </a:r>
            <a:r>
              <a:rPr lang="en-US" sz="1100" b="0" i="0" u="none" strike="noStrike" cap="none" dirty="0">
                <a:solidFill>
                  <a:srgbClr val="000000"/>
                </a:solidFill>
                <a:effectLst/>
                <a:latin typeface="Arial"/>
                <a:ea typeface="Arial"/>
                <a:cs typeface="Arial"/>
                <a:sym typeface="Arial"/>
              </a:rPr>
              <a:t>A3C</a:t>
            </a:r>
            <a:r>
              <a:rPr lang="zh-CN" altLang="en-US" sz="1100" b="0" i="0" u="none" strike="noStrike" cap="none" dirty="0">
                <a:solidFill>
                  <a:srgbClr val="000000"/>
                </a:solidFill>
                <a:effectLst/>
                <a:latin typeface="Arial"/>
                <a:ea typeface="Arial"/>
                <a:cs typeface="Arial"/>
                <a:sym typeface="Arial"/>
              </a:rPr>
              <a:t>而下面是</a:t>
            </a:r>
            <a:r>
              <a:rPr lang="en-US" sz="1100" b="0" i="0" u="none" strike="noStrike" cap="none" dirty="0">
                <a:solidFill>
                  <a:srgbClr val="000000"/>
                </a:solidFill>
                <a:effectLst/>
                <a:latin typeface="Arial"/>
                <a:ea typeface="Arial"/>
                <a:cs typeface="Arial"/>
                <a:sym typeface="Arial"/>
              </a:rPr>
              <a:t>BOLA</a:t>
            </a:r>
            <a:r>
              <a:rPr lang="zh-CN" altLang="en-US" sz="1100" b="0" i="0" u="none" strike="noStrike" cap="none" dirty="0">
                <a:solidFill>
                  <a:srgbClr val="000000"/>
                </a:solidFill>
                <a:effectLst/>
                <a:latin typeface="Arial"/>
                <a:ea typeface="Arial"/>
                <a:cs typeface="Arial"/>
                <a:sym typeface="Arial"/>
              </a:rPr>
              <a:t>。</a:t>
            </a:r>
            <a:endParaRPr lang="en-US" altLang="zh-CN"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0" i="0" u="none" strike="noStrike" cap="none" dirty="0">
                <a:solidFill>
                  <a:srgbClr val="000000"/>
                </a:solidFill>
                <a:effectLst/>
                <a:latin typeface="Arial"/>
                <a:ea typeface="Arial"/>
                <a:cs typeface="Arial"/>
                <a:sym typeface="Arial"/>
              </a:rPr>
              <a:t>【tap】</a:t>
            </a:r>
            <a:endParaRPr lang="en-US" sz="1100" b="0" i="0" u="none" strike="noStrike" cap="none" dirty="0">
              <a:solidFill>
                <a:srgbClr val="000000"/>
              </a:solidFill>
              <a:effectLst/>
              <a:latin typeface="Arial"/>
              <a:ea typeface="Arial"/>
              <a:cs typeface="Arial"/>
              <a:sym typeface="Arial"/>
            </a:endParaRPr>
          </a:p>
          <a:p>
            <a:endParaRPr lang="en-US" altLang="zh-CN"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a:solidFill>
                  <a:srgbClr val="000000"/>
                </a:solidFill>
                <a:effectLst/>
                <a:latin typeface="Arial"/>
                <a:ea typeface="Arial"/>
                <a:cs typeface="Arial"/>
                <a:sym typeface="Arial"/>
              </a:rPr>
              <a:t>就像我一开始说的当今是视频市场飞快增长的年代，对于视频的需求也是各种各样，所以刚刚我介绍的三个</a:t>
            </a:r>
            <a:r>
              <a:rPr lang="en-US" sz="1100" b="0" i="0" u="none" strike="noStrike" cap="none" dirty="0" err="1">
                <a:solidFill>
                  <a:srgbClr val="000000"/>
                </a:solidFill>
                <a:effectLst/>
                <a:latin typeface="Arial"/>
                <a:ea typeface="Arial"/>
                <a:cs typeface="Arial"/>
                <a:sym typeface="Arial"/>
              </a:rPr>
              <a:t>QoE</a:t>
            </a:r>
            <a:r>
              <a:rPr lang="en-US" sz="1100" b="0" i="0" u="none" strike="noStrike" cap="none" dirty="0">
                <a:solidFill>
                  <a:srgbClr val="000000"/>
                </a:solidFill>
                <a:effectLst/>
                <a:latin typeface="Arial"/>
                <a:ea typeface="Arial"/>
                <a:cs typeface="Arial"/>
                <a:sym typeface="Arial"/>
              </a:rPr>
              <a:t> metric</a:t>
            </a:r>
            <a:r>
              <a:rPr lang="zh-CN" altLang="en-US" sz="1100" b="0" i="0" u="none" strike="noStrike" cap="none" dirty="0">
                <a:solidFill>
                  <a:srgbClr val="000000"/>
                </a:solidFill>
                <a:effectLst/>
                <a:latin typeface="Arial"/>
                <a:ea typeface="Arial"/>
                <a:cs typeface="Arial"/>
                <a:sym typeface="Arial"/>
              </a:rPr>
              <a:t>也可以认为是对应的三个模式，一个是</a:t>
            </a:r>
            <a:r>
              <a:rPr lang="en-US" sz="1100" b="0" i="0" u="none" strike="noStrike" cap="none" dirty="0">
                <a:solidFill>
                  <a:srgbClr val="000000"/>
                </a:solidFill>
                <a:effectLst/>
                <a:latin typeface="Arial"/>
                <a:ea typeface="Arial"/>
                <a:cs typeface="Arial"/>
                <a:sym typeface="Arial"/>
              </a:rPr>
              <a:t>smooth</a:t>
            </a:r>
            <a:r>
              <a:rPr lang="zh-CN" altLang="en-US" sz="1100" b="0" i="0" u="none" strike="noStrike" cap="none" dirty="0">
                <a:solidFill>
                  <a:srgbClr val="000000"/>
                </a:solidFill>
                <a:effectLst/>
                <a:latin typeface="Arial"/>
                <a:ea typeface="Arial"/>
                <a:cs typeface="Arial"/>
                <a:sym typeface="Arial"/>
              </a:rPr>
              <a:t>（最稳定的码率变化），一个是</a:t>
            </a:r>
            <a:r>
              <a:rPr lang="en-US" sz="1100" b="0" i="0" u="none" strike="noStrike" cap="none" dirty="0">
                <a:solidFill>
                  <a:srgbClr val="000000"/>
                </a:solidFill>
                <a:effectLst/>
                <a:latin typeface="Arial"/>
                <a:ea typeface="Arial"/>
                <a:cs typeface="Arial"/>
                <a:sym typeface="Arial"/>
              </a:rPr>
              <a:t>balanced</a:t>
            </a:r>
            <a:r>
              <a:rPr lang="zh-CN" altLang="en-US" sz="1100" b="0" i="0" u="none" strike="noStrike" cap="none" dirty="0">
                <a:solidFill>
                  <a:srgbClr val="000000"/>
                </a:solidFill>
                <a:effectLst/>
                <a:latin typeface="Arial"/>
                <a:ea typeface="Arial"/>
                <a:cs typeface="Arial"/>
                <a:sym typeface="Arial"/>
              </a:rPr>
              <a:t>（码率和缓存的平衡），最后一个是</a:t>
            </a:r>
            <a:r>
              <a:rPr lang="en-US" sz="1100" b="0" i="0" u="none" strike="noStrike" cap="none" dirty="0">
                <a:solidFill>
                  <a:srgbClr val="000000"/>
                </a:solidFill>
                <a:effectLst/>
                <a:latin typeface="Arial"/>
                <a:ea typeface="Arial"/>
                <a:cs typeface="Arial"/>
                <a:sym typeface="Arial"/>
              </a:rPr>
              <a:t>HD</a:t>
            </a:r>
            <a:r>
              <a:rPr lang="zh-CN" altLang="en-US" sz="1100" b="0" i="0" u="none" strike="noStrike" cap="none" dirty="0">
                <a:solidFill>
                  <a:srgbClr val="000000"/>
                </a:solidFill>
                <a:effectLst/>
                <a:latin typeface="Arial"/>
                <a:ea typeface="Arial"/>
                <a:cs typeface="Arial"/>
                <a:sym typeface="Arial"/>
              </a:rPr>
              <a:t>（尽可能选择最清晰的视频片段）。这三种模式我相信能够提供给大部分人以不同的需求。</a:t>
            </a:r>
            <a:endParaRPr lang="en-US" sz="1100" b="0" i="0" u="none" strike="noStrike" cap="none" dirty="0">
              <a:solidFill>
                <a:srgbClr val="000000"/>
              </a:solidFill>
              <a:effectLst/>
              <a:latin typeface="Arial"/>
              <a:ea typeface="Arial"/>
              <a:cs typeface="Arial"/>
              <a:sym typeface="Arial"/>
            </a:endParaRPr>
          </a:p>
          <a:p>
            <a:endParaRPr lang="zh-CN" altLang="en-US" dirty="0"/>
          </a:p>
        </p:txBody>
      </p:sp>
    </p:spTree>
    <p:extLst>
      <p:ext uri="{BB962C8B-B14F-4D97-AF65-F5344CB8AC3E}">
        <p14:creationId xmlns:p14="http://schemas.microsoft.com/office/powerpoint/2010/main" val="2231524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a:solidFill>
                  <a:srgbClr val="000000"/>
                </a:solidFill>
                <a:effectLst/>
                <a:latin typeface="Arial"/>
                <a:ea typeface="Arial"/>
                <a:cs typeface="Arial"/>
                <a:sym typeface="Arial"/>
              </a:rPr>
              <a:t>我们针对这三个模型也做了相应的测试。第一个是实时的网络下进行检测，没有任何的网络限制，第二个是</a:t>
            </a:r>
            <a:r>
              <a:rPr lang="en-US" sz="1100" b="0" i="0" u="none" strike="noStrike" cap="none" dirty="0">
                <a:solidFill>
                  <a:srgbClr val="000000"/>
                </a:solidFill>
                <a:effectLst/>
                <a:latin typeface="Arial"/>
                <a:ea typeface="Arial"/>
                <a:cs typeface="Arial"/>
                <a:sym typeface="Arial"/>
              </a:rPr>
              <a:t>……</a:t>
            </a:r>
          </a:p>
          <a:p>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下面是我们的</a:t>
            </a:r>
            <a:r>
              <a:rPr lang="en-US" altLang="zh-CN" sz="1100" b="0" i="0" u="none" strike="noStrike" cap="none" dirty="0">
                <a:solidFill>
                  <a:srgbClr val="000000"/>
                </a:solidFill>
                <a:effectLst/>
                <a:latin typeface="Arial"/>
                <a:ea typeface="Arial"/>
                <a:cs typeface="Arial"/>
                <a:sym typeface="Arial"/>
              </a:rPr>
              <a:t>demo】</a:t>
            </a:r>
            <a:r>
              <a:rPr lang="zh-CN" altLang="en-US" sz="1100" b="0" i="0" u="none" strike="noStrike" cap="none" dirty="0">
                <a:solidFill>
                  <a:srgbClr val="000000"/>
                </a:solidFill>
                <a:effectLst/>
                <a:latin typeface="Arial"/>
                <a:ea typeface="Arial"/>
                <a:cs typeface="Arial"/>
                <a:sym typeface="Arial"/>
              </a:rPr>
              <a:t>网络情况有冲突（网络资源被两个</a:t>
            </a:r>
            <a:r>
              <a:rPr lang="en-US" sz="1100" b="0" i="0" u="none" strike="noStrike" cap="none" dirty="0">
                <a:solidFill>
                  <a:srgbClr val="000000"/>
                </a:solidFill>
                <a:effectLst/>
                <a:latin typeface="Arial"/>
                <a:ea typeface="Arial"/>
                <a:cs typeface="Arial"/>
                <a:sym typeface="Arial"/>
              </a:rPr>
              <a:t>player</a:t>
            </a:r>
            <a:r>
              <a:rPr lang="zh-CN" altLang="en-US" sz="1100" b="0" i="0" u="none" strike="noStrike" cap="none" dirty="0">
                <a:solidFill>
                  <a:srgbClr val="000000"/>
                </a:solidFill>
                <a:effectLst/>
                <a:latin typeface="Arial"/>
                <a:ea typeface="Arial"/>
                <a:cs typeface="Arial"/>
                <a:sym typeface="Arial"/>
              </a:rPr>
              <a:t>相互抢夺），所以有可能会在视频上看到码率抖动的情况</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689826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Smooth: </a:t>
            </a:r>
            <a:r>
              <a:rPr lang="zh-CN" altLang="en-US" sz="1100" b="0" i="0" u="none" strike="noStrike" cap="none" dirty="0">
                <a:solidFill>
                  <a:srgbClr val="000000"/>
                </a:solidFill>
                <a:effectLst/>
                <a:latin typeface="Arial"/>
                <a:ea typeface="Arial"/>
                <a:cs typeface="Arial"/>
                <a:sym typeface="Arial"/>
              </a:rPr>
              <a:t>上面两个（码率）很平稳，下面两个在被另外一个播放器冲击下能够达到一个相对的稳定</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1790834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Balanced: </a:t>
            </a:r>
            <a:r>
              <a:rPr lang="zh-CN" altLang="en-US" sz="1100" b="0" i="0" u="none" strike="noStrike" cap="none" dirty="0">
                <a:solidFill>
                  <a:srgbClr val="000000"/>
                </a:solidFill>
                <a:effectLst/>
                <a:latin typeface="Arial"/>
                <a:ea typeface="Arial"/>
                <a:cs typeface="Arial"/>
                <a:sym typeface="Arial"/>
              </a:rPr>
              <a:t>（左上，右下）降低码率提升缓存，或者（左下，右上）重复改变码率来避免缓存下降</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4091748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HD: </a:t>
            </a:r>
            <a:r>
              <a:rPr lang="zh-CN" altLang="en-US" sz="1100" b="0" i="0" u="none" strike="noStrike" cap="none" dirty="0">
                <a:solidFill>
                  <a:srgbClr val="000000"/>
                </a:solidFill>
                <a:effectLst/>
                <a:latin typeface="Arial"/>
                <a:ea typeface="Arial"/>
                <a:cs typeface="Arial"/>
                <a:sym typeface="Arial"/>
              </a:rPr>
              <a:t>码率都很高（应该都比小播放器的高），即使缓存可能直线下降</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398478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41627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87308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new study reports that faster internet connections have made viewers more impatient, and that people begin abandoning videos if they don’t load within two seconds. Every second of additional delay results in approximately 6 percent more viewers jumping ship.</a:t>
            </a:r>
            <a:endParaRPr dirty="0"/>
          </a:p>
        </p:txBody>
      </p:sp>
    </p:spTree>
    <p:extLst>
      <p:ext uri="{BB962C8B-B14F-4D97-AF65-F5344CB8AC3E}">
        <p14:creationId xmlns:p14="http://schemas.microsoft.com/office/powerpoint/2010/main" val="4102621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new study reports that faster internet connections have made viewers more impatient, and that people begin abandoning videos if they don’t load within two seconds. Every second of additional delay results in approximately 6 percent more viewers jumping ship.</a:t>
            </a:r>
            <a:endParaRPr dirty="0"/>
          </a:p>
        </p:txBody>
      </p:sp>
    </p:spTree>
    <p:extLst>
      <p:ext uri="{BB962C8B-B14F-4D97-AF65-F5344CB8AC3E}">
        <p14:creationId xmlns:p14="http://schemas.microsoft.com/office/powerpoint/2010/main" val="4102621598"/>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new study reports that faster internet connections have made viewers more impatient, and that people begin abandoning videos if they don’t load within two seconds. Every second of additional delay results in approximately 6 percent more viewers jumping ship.</a:t>
            </a:r>
            <a:endParaRPr dirty="0"/>
          </a:p>
        </p:txBody>
      </p:sp>
    </p:spTree>
    <p:extLst>
      <p:ext uri="{BB962C8B-B14F-4D97-AF65-F5344CB8AC3E}">
        <p14:creationId xmlns:p14="http://schemas.microsoft.com/office/powerpoint/2010/main" val="4102621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a:solidFill>
                  <a:srgbClr val="000000"/>
                </a:solidFill>
                <a:effectLst/>
                <a:latin typeface="Arial"/>
                <a:ea typeface="Arial"/>
                <a:cs typeface="Arial"/>
                <a:sym typeface="Arial"/>
              </a:rPr>
              <a:t>首先我们来看一下我们视频传输方案的整体框架，我们在视频网站或者视频客户端上看到的视频往往是由视频内容平台来提供，比如说快手，腾讯视频，</a:t>
            </a:r>
            <a:r>
              <a:rPr lang="en-US" sz="1100" b="0" i="0" u="none" strike="noStrike" cap="none" dirty="0" err="1">
                <a:solidFill>
                  <a:srgbClr val="000000"/>
                </a:solidFill>
                <a:effectLst/>
                <a:latin typeface="Arial"/>
                <a:ea typeface="Arial"/>
                <a:cs typeface="Arial"/>
                <a:sym typeface="Arial"/>
              </a:rPr>
              <a:t>youtube</a:t>
            </a:r>
            <a:r>
              <a:rPr lang="en-US" sz="1100" b="0" i="0" u="none" strike="noStrike" cap="none" dirty="0">
                <a:solidFill>
                  <a:srgbClr val="000000"/>
                </a:solidFill>
                <a:effectLst/>
                <a:latin typeface="Arial"/>
                <a:ea typeface="Arial"/>
                <a:cs typeface="Arial"/>
                <a:sym typeface="Arial"/>
              </a:rPr>
              <a:t>, Netflix</a:t>
            </a:r>
            <a:r>
              <a:rPr lang="zh-CN" altLang="en-US" sz="1100" b="0" i="0" u="none" strike="noStrike" cap="none" dirty="0">
                <a:solidFill>
                  <a:srgbClr val="000000"/>
                </a:solidFill>
                <a:effectLst/>
                <a:latin typeface="Arial"/>
                <a:ea typeface="Arial"/>
                <a:cs typeface="Arial"/>
                <a:sym typeface="Arial"/>
              </a:rPr>
              <a:t>，他们的视频内容会由</a:t>
            </a:r>
            <a:r>
              <a:rPr lang="en-US" sz="1100" b="0" i="0" u="none" strike="noStrike" cap="none" dirty="0" err="1">
                <a:solidFill>
                  <a:srgbClr val="000000"/>
                </a:solidFill>
                <a:effectLst/>
                <a:latin typeface="Arial"/>
                <a:ea typeface="Arial"/>
                <a:cs typeface="Arial"/>
                <a:sym typeface="Arial"/>
              </a:rPr>
              <a:t>ffmpeg</a:t>
            </a:r>
            <a:r>
              <a:rPr lang="en-US" sz="1100" b="0" i="0" u="none" strike="noStrike" cap="none" dirty="0">
                <a:solidFill>
                  <a:srgbClr val="000000"/>
                </a:solidFill>
                <a:effectLst/>
                <a:latin typeface="Arial"/>
                <a:ea typeface="Arial"/>
                <a:cs typeface="Arial"/>
                <a:sym typeface="Arial"/>
              </a:rPr>
              <a:t>, mp4box</a:t>
            </a:r>
            <a:r>
              <a:rPr lang="zh-CN" altLang="en-US" sz="1100" b="0" i="0" u="none" strike="noStrike" cap="none" dirty="0">
                <a:solidFill>
                  <a:srgbClr val="000000"/>
                </a:solidFill>
                <a:effectLst/>
                <a:latin typeface="Arial"/>
                <a:ea typeface="Arial"/>
                <a:cs typeface="Arial"/>
                <a:sym typeface="Arial"/>
              </a:rPr>
              <a:t>这样的工具进行编码到</a:t>
            </a:r>
            <a:r>
              <a:rPr lang="en-US" sz="1100" b="0" i="0" u="none" strike="noStrike" cap="none" dirty="0">
                <a:solidFill>
                  <a:srgbClr val="000000"/>
                </a:solidFill>
                <a:effectLst/>
                <a:latin typeface="Arial"/>
                <a:ea typeface="Arial"/>
                <a:cs typeface="Arial"/>
                <a:sym typeface="Arial"/>
              </a:rPr>
              <a:t>H264</a:t>
            </a:r>
            <a:r>
              <a:rPr lang="zh-CN" altLang="en-US" sz="1100" b="0" i="0" u="none" strike="noStrike" cap="none" dirty="0">
                <a:solidFill>
                  <a:srgbClr val="000000"/>
                </a:solidFill>
                <a:effectLst/>
                <a:latin typeface="Arial"/>
                <a:ea typeface="Arial"/>
                <a:cs typeface="Arial"/>
                <a:sym typeface="Arial"/>
              </a:rPr>
              <a:t>格式，并将视频分成每四秒或每两秒的视频片段（我们可以称之为</a:t>
            </a:r>
            <a:r>
              <a:rPr lang="en-US" sz="1100" b="0" i="0" u="none" strike="noStrike" cap="none" dirty="0">
                <a:solidFill>
                  <a:srgbClr val="000000"/>
                </a:solidFill>
                <a:effectLst/>
                <a:latin typeface="Arial"/>
                <a:ea typeface="Arial"/>
                <a:cs typeface="Arial"/>
                <a:sym typeface="Arial"/>
              </a:rPr>
              <a:t>segment</a:t>
            </a:r>
            <a:r>
              <a:rPr lang="zh-CN" altLang="en-US" sz="1100" b="0" i="0" u="none" strike="noStrike" cap="none" dirty="0">
                <a:solidFill>
                  <a:srgbClr val="000000"/>
                </a:solidFill>
                <a:effectLst/>
                <a:latin typeface="Arial"/>
                <a:ea typeface="Arial"/>
                <a:cs typeface="Arial"/>
                <a:sym typeface="Arial"/>
              </a:rPr>
              <a:t>），这样的视频会由视频服务器（</a:t>
            </a:r>
            <a:r>
              <a:rPr lang="en-US" sz="1100" b="0" i="0" u="none" strike="noStrike" cap="none" dirty="0">
                <a:solidFill>
                  <a:srgbClr val="000000"/>
                </a:solidFill>
                <a:effectLst/>
                <a:latin typeface="Arial"/>
                <a:ea typeface="Arial"/>
                <a:cs typeface="Arial"/>
                <a:sym typeface="Arial"/>
              </a:rPr>
              <a:t>video server</a:t>
            </a:r>
            <a:r>
              <a:rPr lang="zh-CN" altLang="en-US" sz="1100" b="0" i="0" u="none" strike="noStrike" cap="none" dirty="0">
                <a:solidFill>
                  <a:srgbClr val="000000"/>
                </a:solidFill>
                <a:effectLst/>
                <a:latin typeface="Arial"/>
                <a:ea typeface="Arial"/>
                <a:cs typeface="Arial"/>
                <a:sym typeface="Arial"/>
              </a:rPr>
              <a:t>）下载，传输到视频客户端播放。为了使传输方案能够自适应复杂多变的网络环境，我们加上了码率自适应的控制器（</a:t>
            </a:r>
            <a:r>
              <a:rPr lang="en-US" sz="1100" b="0" i="0" u="none" strike="noStrike" cap="none" dirty="0" err="1">
                <a:solidFill>
                  <a:srgbClr val="000000"/>
                </a:solidFill>
                <a:effectLst/>
                <a:latin typeface="Arial"/>
                <a:ea typeface="Arial"/>
                <a:cs typeface="Arial"/>
                <a:sym typeface="Arial"/>
              </a:rPr>
              <a:t>abr</a:t>
            </a:r>
            <a:r>
              <a:rPr lang="en-US" sz="1100" b="0" i="0" u="none" strike="noStrike" cap="none" dirty="0">
                <a:solidFill>
                  <a:srgbClr val="000000"/>
                </a:solidFill>
                <a:effectLst/>
                <a:latin typeface="Arial"/>
                <a:ea typeface="Arial"/>
                <a:cs typeface="Arial"/>
                <a:sym typeface="Arial"/>
              </a:rPr>
              <a:t> controller</a:t>
            </a:r>
            <a:r>
              <a:rPr lang="zh-CN" altLang="en-US" sz="1100" b="0" i="0" u="none" strike="noStrike" cap="none" dirty="0">
                <a:solidFill>
                  <a:srgbClr val="000000"/>
                </a:solidFill>
                <a:effectLst/>
                <a:latin typeface="Arial"/>
                <a:ea typeface="Arial"/>
                <a:cs typeface="Arial"/>
                <a:sym typeface="Arial"/>
              </a:rPr>
              <a:t>），这个控制器通过视频客户端所反映的实时缓存，视频片段大小，网速等等数据，输入到码率自适应的算法当中，选出一个最合适的码率，来告诉视频客户端对应的视频片段播放。</a:t>
            </a:r>
            <a:endParaRPr lang="en-US" sz="1100" b="0" i="0" u="none" strike="noStrike" cap="none" dirty="0">
              <a:solidFill>
                <a:srgbClr val="000000"/>
              </a:solidFill>
              <a:effectLst/>
              <a:latin typeface="Arial"/>
              <a:ea typeface="Arial"/>
              <a:cs typeface="Arial"/>
              <a:sym typeface="Arial"/>
            </a:endParaRPr>
          </a:p>
          <a:p>
            <a:endParaRPr lang="en-US" dirty="0"/>
          </a:p>
          <a:p>
            <a:endParaRPr lang="en-US" dirty="0"/>
          </a:p>
        </p:txBody>
      </p:sp>
    </p:spTree>
    <p:extLst>
      <p:ext uri="{BB962C8B-B14F-4D97-AF65-F5344CB8AC3E}">
        <p14:creationId xmlns:p14="http://schemas.microsoft.com/office/powerpoint/2010/main" val="4129578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a:solidFill>
                  <a:srgbClr val="000000"/>
                </a:solidFill>
                <a:effectLst/>
                <a:latin typeface="Arial"/>
                <a:ea typeface="Arial"/>
                <a:cs typeface="Arial"/>
                <a:sym typeface="Arial"/>
              </a:rPr>
              <a:t>所以如果我们要优化现存的媒体传输，特别是我们怎样用深度学习更好地结合在媒体传输优化的，我们考虑的问题自然有怎样选择更好的训练数据，怎样选择更好的算法，怎样选择更好地评估我们的输出结果并且选择最合适的码率。</a:t>
            </a:r>
            <a:r>
              <a:rPr lang="en-US" altLang="zh-CN" sz="1100" b="0" i="0" u="none" strike="noStrike" cap="none" dirty="0">
                <a:solidFill>
                  <a:srgbClr val="000000"/>
                </a:solidFill>
                <a:effectLst/>
                <a:latin typeface="Arial"/>
                <a:ea typeface="Arial"/>
                <a:cs typeface="Arial"/>
                <a:sym typeface="Arial"/>
              </a:rPr>
              <a:t>【tap]</a:t>
            </a:r>
            <a:endParaRPr lang="en-US" sz="1100" b="0" i="0" u="none" strike="noStrike" cap="none" dirty="0">
              <a:solidFill>
                <a:srgbClr val="000000"/>
              </a:solidFill>
              <a:effectLst/>
              <a:latin typeface="Arial"/>
              <a:ea typeface="Arial"/>
              <a:cs typeface="Arial"/>
              <a:sym typeface="Arial"/>
            </a:endParaRPr>
          </a:p>
          <a:p>
            <a:endParaRPr lang="zh-CN" altLang="en-US" dirty="0"/>
          </a:p>
        </p:txBody>
      </p:sp>
    </p:spTree>
    <p:extLst>
      <p:ext uri="{BB962C8B-B14F-4D97-AF65-F5344CB8AC3E}">
        <p14:creationId xmlns:p14="http://schemas.microsoft.com/office/powerpoint/2010/main" val="4209731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428995811"/>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428995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a:solidFill>
                  <a:srgbClr val="000000"/>
                </a:solidFill>
                <a:effectLst/>
                <a:latin typeface="Arial"/>
                <a:ea typeface="Arial"/>
                <a:cs typeface="Arial"/>
                <a:sym typeface="Arial"/>
              </a:rPr>
              <a:t>首先我们来看训练数据，我们训练的数据是网络数据（</a:t>
            </a:r>
            <a:r>
              <a:rPr lang="en-US" sz="1100" b="0" i="0" u="none" strike="noStrike" cap="none" dirty="0">
                <a:solidFill>
                  <a:srgbClr val="000000"/>
                </a:solidFill>
                <a:effectLst/>
                <a:latin typeface="Arial"/>
                <a:ea typeface="Arial"/>
                <a:cs typeface="Arial"/>
                <a:sym typeface="Arial"/>
              </a:rPr>
              <a:t>network traces</a:t>
            </a:r>
            <a:r>
              <a:rPr lang="zh-CN" altLang="en-US" sz="1100" b="0" i="0" u="none" strike="noStrike" cap="none" dirty="0">
                <a:solidFill>
                  <a:srgbClr val="000000"/>
                </a:solidFill>
                <a:effectLst/>
                <a:latin typeface="Arial"/>
                <a:ea typeface="Arial"/>
                <a:cs typeface="Arial"/>
                <a:sym typeface="Arial"/>
              </a:rPr>
              <a:t>），这些数据集的文件格式一般都是时间戳和其对应的网络吞吐量，而这些网络数据一般都两种分类，一种是</a:t>
            </a:r>
            <a:r>
              <a:rPr lang="en-US" sz="1100" b="0" i="0" u="none" strike="noStrike" cap="none" dirty="0">
                <a:solidFill>
                  <a:srgbClr val="000000"/>
                </a:solidFill>
                <a:effectLst/>
                <a:latin typeface="Arial"/>
                <a:ea typeface="Arial"/>
                <a:cs typeface="Arial"/>
                <a:sym typeface="Arial"/>
              </a:rPr>
              <a:t>chunk-level dataset</a:t>
            </a:r>
            <a:r>
              <a:rPr lang="zh-CN" altLang="en-US" sz="1100" b="0" i="0" u="none" strike="noStrike" cap="none" dirty="0">
                <a:solidFill>
                  <a:srgbClr val="000000"/>
                </a:solidFill>
                <a:effectLst/>
                <a:latin typeface="Arial"/>
                <a:ea typeface="Arial"/>
                <a:cs typeface="Arial"/>
                <a:sym typeface="Arial"/>
              </a:rPr>
              <a:t>，另一种是</a:t>
            </a:r>
            <a:r>
              <a:rPr lang="en-US" sz="1100" b="0" i="0" u="none" strike="noStrike" cap="none" dirty="0">
                <a:solidFill>
                  <a:srgbClr val="000000"/>
                </a:solidFill>
                <a:effectLst/>
                <a:latin typeface="Arial"/>
                <a:ea typeface="Arial"/>
                <a:cs typeface="Arial"/>
                <a:sym typeface="Arial"/>
              </a:rPr>
              <a:t>synthetic dataset</a:t>
            </a:r>
            <a:r>
              <a:rPr lang="zh-CN" altLang="en-US" sz="1100" b="0" i="0" u="none" strike="noStrike" cap="none" dirty="0">
                <a:solidFill>
                  <a:srgbClr val="000000"/>
                </a:solidFill>
                <a:effectLst/>
                <a:latin typeface="Arial"/>
                <a:ea typeface="Arial"/>
                <a:cs typeface="Arial"/>
                <a:sym typeface="Arial"/>
              </a:rPr>
              <a:t>。</a:t>
            </a:r>
            <a:r>
              <a:rPr lang="en-US" sz="1100" b="0" i="0" u="none" strike="noStrike" cap="none" dirty="0">
                <a:solidFill>
                  <a:srgbClr val="000000"/>
                </a:solidFill>
                <a:effectLst/>
                <a:latin typeface="Arial"/>
                <a:ea typeface="Arial"/>
                <a:cs typeface="Arial"/>
                <a:sym typeface="Arial"/>
              </a:rPr>
              <a:t>Chunk-level dataset</a:t>
            </a:r>
            <a:r>
              <a:rPr lang="zh-CN" altLang="en-US" sz="1100" b="0" i="0" u="none" strike="noStrike" cap="none" dirty="0">
                <a:solidFill>
                  <a:srgbClr val="000000"/>
                </a:solidFill>
                <a:effectLst/>
                <a:latin typeface="Arial"/>
                <a:ea typeface="Arial"/>
                <a:cs typeface="Arial"/>
                <a:sym typeface="Arial"/>
              </a:rPr>
              <a:t>是从真是的网络环境中记录下来的，这些网络环境包括有线，无线</a:t>
            </a:r>
            <a:r>
              <a:rPr lang="en-US" sz="1100" b="0" i="0" u="none" strike="noStrike" cap="none" dirty="0" err="1">
                <a:solidFill>
                  <a:srgbClr val="000000"/>
                </a:solidFill>
                <a:effectLst/>
                <a:latin typeface="Arial"/>
                <a:ea typeface="Arial"/>
                <a:cs typeface="Arial"/>
                <a:sym typeface="Arial"/>
              </a:rPr>
              <a:t>WiFi</a:t>
            </a:r>
            <a:r>
              <a:rPr lang="zh-CN" altLang="en-US" sz="1100" b="0" i="0" u="none" strike="noStrike" cap="none" dirty="0">
                <a:solidFill>
                  <a:srgbClr val="000000"/>
                </a:solidFill>
                <a:effectLst/>
                <a:latin typeface="Arial"/>
                <a:ea typeface="Arial"/>
                <a:cs typeface="Arial"/>
                <a:sym typeface="Arial"/>
              </a:rPr>
              <a:t>，和移动网络，网上的数据集包括</a:t>
            </a:r>
            <a:r>
              <a:rPr lang="en-US" sz="1100" b="0" i="0" u="none" strike="noStrike" cap="none" dirty="0">
                <a:solidFill>
                  <a:srgbClr val="000000"/>
                </a:solidFill>
                <a:effectLst/>
                <a:latin typeface="Arial"/>
                <a:ea typeface="Arial"/>
                <a:cs typeface="Arial"/>
                <a:sym typeface="Arial"/>
              </a:rPr>
              <a:t>HSDPA, FCC, Belgium, Oboe, Waterloo Streaming </a:t>
            </a:r>
            <a:r>
              <a:rPr lang="en-US" sz="1100" b="0" i="0" u="none" strike="noStrike" cap="none" dirty="0" err="1">
                <a:solidFill>
                  <a:srgbClr val="000000"/>
                </a:solidFill>
                <a:effectLst/>
                <a:latin typeface="Arial"/>
                <a:ea typeface="Arial"/>
                <a:cs typeface="Arial"/>
                <a:sym typeface="Arial"/>
              </a:rPr>
              <a:t>QoE</a:t>
            </a:r>
            <a:r>
              <a:rPr lang="en-US" sz="1100" b="0" i="0" u="none" strike="noStrike" cap="none" dirty="0">
                <a:solidFill>
                  <a:srgbClr val="000000"/>
                </a:solidFill>
                <a:effectLst/>
                <a:latin typeface="Arial"/>
                <a:ea typeface="Arial"/>
                <a:cs typeface="Arial"/>
                <a:sym typeface="Arial"/>
              </a:rPr>
              <a:t> dataset</a:t>
            </a:r>
            <a:r>
              <a:rPr lang="zh-CN" altLang="en-US" sz="1100" b="0" i="0" u="none" strike="noStrike" cap="none" dirty="0">
                <a:solidFill>
                  <a:srgbClr val="000000"/>
                </a:solidFill>
                <a:effectLst/>
                <a:latin typeface="Arial"/>
                <a:ea typeface="Arial"/>
                <a:cs typeface="Arial"/>
                <a:sym typeface="Arial"/>
              </a:rPr>
              <a:t>。另外一种网络数据集叫做</a:t>
            </a:r>
            <a:r>
              <a:rPr lang="en-US" sz="1100" b="0" i="0" u="none" strike="noStrike" cap="none" dirty="0">
                <a:solidFill>
                  <a:srgbClr val="000000"/>
                </a:solidFill>
                <a:effectLst/>
                <a:latin typeface="Arial"/>
                <a:ea typeface="Arial"/>
                <a:cs typeface="Arial"/>
                <a:sym typeface="Arial"/>
              </a:rPr>
              <a:t>synthetic dataset</a:t>
            </a:r>
            <a:r>
              <a:rPr lang="zh-CN" altLang="en-US" sz="1100" b="0" i="0" u="none" strike="noStrike" cap="none" dirty="0">
                <a:solidFill>
                  <a:srgbClr val="000000"/>
                </a:solidFill>
                <a:effectLst/>
                <a:latin typeface="Arial"/>
                <a:ea typeface="Arial"/>
                <a:cs typeface="Arial"/>
                <a:sym typeface="Arial"/>
              </a:rPr>
              <a:t>，从它的名字就可以看出它是一个合成的数据集，它是由马尔科夫模型生成的数据集，当前状态的吞吐量是以前所有吞吐量的凭据。</a:t>
            </a:r>
            <a:endParaRPr lang="en-US" sz="1100" b="0" i="0" u="none" strike="noStrike" cap="none" dirty="0">
              <a:solidFill>
                <a:srgbClr val="000000"/>
              </a:solidFill>
              <a:effectLst/>
              <a:latin typeface="Arial"/>
              <a:ea typeface="Arial"/>
              <a:cs typeface="Arial"/>
              <a:sym typeface="Arial"/>
            </a:endParaRPr>
          </a:p>
          <a:p>
            <a:endParaRPr kumimoji="1" lang="zh-CN" altLang="en-US" dirty="0"/>
          </a:p>
        </p:txBody>
      </p:sp>
    </p:spTree>
    <p:extLst>
      <p:ext uri="{BB962C8B-B14F-4D97-AF65-F5344CB8AC3E}">
        <p14:creationId xmlns:p14="http://schemas.microsoft.com/office/powerpoint/2010/main" val="24289958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81367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a:solidFill>
                  <a:srgbClr val="000000"/>
                </a:solidFill>
                <a:effectLst/>
                <a:latin typeface="Arial"/>
                <a:ea typeface="Arial"/>
                <a:cs typeface="Arial"/>
                <a:sym typeface="Arial"/>
              </a:rPr>
              <a:t>我们最终选择的是</a:t>
            </a:r>
            <a:r>
              <a:rPr lang="en-US" sz="1100" b="0" i="0" u="none" strike="noStrike" cap="none" dirty="0">
                <a:solidFill>
                  <a:srgbClr val="000000"/>
                </a:solidFill>
                <a:effectLst/>
                <a:latin typeface="Arial"/>
                <a:ea typeface="Arial"/>
                <a:cs typeface="Arial"/>
                <a:sym typeface="Arial"/>
              </a:rPr>
              <a:t>chunk-level dataset</a:t>
            </a:r>
            <a:r>
              <a:rPr lang="zh-CN" altLang="en-US" sz="1100" b="0" i="0" u="none" strike="noStrike" cap="none" dirty="0">
                <a:solidFill>
                  <a:srgbClr val="000000"/>
                </a:solidFill>
                <a:effectLst/>
                <a:latin typeface="Arial"/>
                <a:ea typeface="Arial"/>
                <a:cs typeface="Arial"/>
                <a:sym typeface="Arial"/>
              </a:rPr>
              <a:t>，这种数据集的优点之一是因为它极其容易下载，数据量很大，而且不需要太多的数据清洗就可以输入进我们的模型当中；然而我们选择</a:t>
            </a:r>
            <a:r>
              <a:rPr lang="en-US" sz="1100" b="0" i="0" u="none" strike="noStrike" cap="none" dirty="0">
                <a:solidFill>
                  <a:srgbClr val="000000"/>
                </a:solidFill>
                <a:effectLst/>
                <a:latin typeface="Arial"/>
                <a:ea typeface="Arial"/>
                <a:cs typeface="Arial"/>
                <a:sym typeface="Arial"/>
              </a:rPr>
              <a:t>chunk-level dataset</a:t>
            </a:r>
            <a:r>
              <a:rPr lang="zh-CN" altLang="en-US" sz="1100" b="0" i="0" u="none" strike="noStrike" cap="none" dirty="0">
                <a:solidFill>
                  <a:srgbClr val="000000"/>
                </a:solidFill>
                <a:effectLst/>
                <a:latin typeface="Arial"/>
                <a:ea typeface="Arial"/>
                <a:cs typeface="Arial"/>
                <a:sym typeface="Arial"/>
              </a:rPr>
              <a:t>更重要的原因是</a:t>
            </a:r>
            <a:r>
              <a:rPr lang="en-US" sz="1100" b="0" i="0" u="none" strike="noStrike" cap="none" dirty="0">
                <a:solidFill>
                  <a:srgbClr val="000000"/>
                </a:solidFill>
                <a:effectLst/>
                <a:latin typeface="Arial"/>
                <a:ea typeface="Arial"/>
                <a:cs typeface="Arial"/>
                <a:sym typeface="Arial"/>
              </a:rPr>
              <a:t>synthetic dataset</a:t>
            </a:r>
            <a:r>
              <a:rPr lang="zh-CN" altLang="en-US" sz="1100" b="0" i="0" u="none" strike="noStrike" cap="none" dirty="0">
                <a:solidFill>
                  <a:srgbClr val="000000"/>
                </a:solidFill>
                <a:effectLst/>
                <a:latin typeface="Arial"/>
                <a:ea typeface="Arial"/>
                <a:cs typeface="Arial"/>
                <a:sym typeface="Arial"/>
              </a:rPr>
              <a:t>并不在所有时刻符合马尔科夫模型，有的时候我们会发现网速忽然直线下降，这些情况叫做 </a:t>
            </a:r>
            <a:r>
              <a:rPr lang="en-US" sz="1100" b="0" i="0" u="none" strike="noStrike" cap="none" dirty="0">
                <a:solidFill>
                  <a:srgbClr val="000000"/>
                </a:solidFill>
                <a:effectLst/>
                <a:latin typeface="Arial"/>
                <a:ea typeface="Arial"/>
                <a:cs typeface="Arial"/>
                <a:sym typeface="Arial"/>
              </a:rPr>
              <a:t>“chances of outage”</a:t>
            </a:r>
            <a:r>
              <a:rPr lang="zh-CN" altLang="en-US" sz="1100" b="0" i="0" u="none" strike="noStrike" cap="none" dirty="0">
                <a:solidFill>
                  <a:srgbClr val="000000"/>
                </a:solidFill>
                <a:effectLst/>
                <a:latin typeface="Arial"/>
                <a:ea typeface="Arial"/>
                <a:cs typeface="Arial"/>
                <a:sym typeface="Arial"/>
              </a:rPr>
              <a:t>，</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1807399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100" b="0" i="0" u="none" strike="noStrike" cap="none" dirty="0">
                <a:solidFill>
                  <a:srgbClr val="000000"/>
                </a:solidFill>
                <a:effectLst/>
                <a:latin typeface="Arial"/>
                <a:ea typeface="Arial"/>
                <a:cs typeface="Arial"/>
                <a:sym typeface="Arial"/>
              </a:rPr>
              <a:t>比如说这张图是我们</a:t>
            </a:r>
            <a:r>
              <a:rPr lang="en-US" sz="1100" b="0" i="0" u="none" strike="noStrike" cap="none" dirty="0">
                <a:solidFill>
                  <a:srgbClr val="000000"/>
                </a:solidFill>
                <a:effectLst/>
                <a:latin typeface="Arial"/>
                <a:ea typeface="Arial"/>
                <a:cs typeface="Arial"/>
                <a:sym typeface="Arial"/>
              </a:rPr>
              <a:t>chunk-level dataset</a:t>
            </a:r>
            <a:r>
              <a:rPr lang="zh-CN" altLang="en-US" sz="1100" b="0" i="0" u="none" strike="noStrike" cap="none" dirty="0">
                <a:solidFill>
                  <a:srgbClr val="000000"/>
                </a:solidFill>
                <a:effectLst/>
                <a:latin typeface="Arial"/>
                <a:ea typeface="Arial"/>
                <a:cs typeface="Arial"/>
                <a:sym typeface="Arial"/>
              </a:rPr>
              <a:t>中的一段，我们发现当时间过了接近一半的时候，吞吐量突然下降，而这也是我们让我们后面的模型所学习的。</a:t>
            </a:r>
            <a:r>
              <a:rPr lang="zh-CN" altLang="en-US" sz="1100" b="0" i="0" u="none" strike="sngStrike" cap="none" dirty="0">
                <a:solidFill>
                  <a:srgbClr val="000000"/>
                </a:solidFill>
                <a:effectLst/>
                <a:latin typeface="Arial"/>
                <a:ea typeface="Arial"/>
                <a:cs typeface="Arial"/>
                <a:sym typeface="Arial"/>
              </a:rPr>
              <a:t>所以你们可以最终看到我们的模型即使在当前网络情况稳定的情况下任然是比较谨慎的（比如说选择不是最高的，但是次高的码率，以使缓存比较大一点），以防这样的 </a:t>
            </a:r>
            <a:r>
              <a:rPr lang="en-US" sz="1100" b="0" i="0" u="none" strike="sngStrike" cap="none" dirty="0">
                <a:solidFill>
                  <a:srgbClr val="000000"/>
                </a:solidFill>
                <a:effectLst/>
                <a:latin typeface="Arial"/>
                <a:ea typeface="Arial"/>
                <a:cs typeface="Arial"/>
                <a:sym typeface="Arial"/>
              </a:rPr>
              <a:t>“chances of outage”</a:t>
            </a:r>
            <a:r>
              <a:rPr lang="zh-CN" altLang="en-US" sz="1100" b="0" i="0" u="none" strike="sngStrike" cap="none" dirty="0">
                <a:solidFill>
                  <a:srgbClr val="000000"/>
                </a:solidFill>
                <a:effectLst/>
                <a:latin typeface="Arial"/>
                <a:ea typeface="Arial"/>
                <a:cs typeface="Arial"/>
                <a:sym typeface="Arial"/>
              </a:rPr>
              <a:t>的发生。</a:t>
            </a:r>
            <a:endParaRPr lang="en-US" dirty="0"/>
          </a:p>
        </p:txBody>
      </p:sp>
    </p:spTree>
    <p:extLst>
      <p:ext uri="{BB962C8B-B14F-4D97-AF65-F5344CB8AC3E}">
        <p14:creationId xmlns:p14="http://schemas.microsoft.com/office/powerpoint/2010/main" val="1595364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OK, </a:t>
            </a:r>
            <a:r>
              <a:rPr lang="zh-CN" altLang="en-US" sz="1100" b="0" i="0" u="none" strike="noStrike" cap="none" dirty="0">
                <a:solidFill>
                  <a:srgbClr val="000000"/>
                </a:solidFill>
                <a:effectLst/>
                <a:latin typeface="Arial"/>
                <a:ea typeface="Arial"/>
                <a:cs typeface="Arial"/>
                <a:sym typeface="Arial"/>
              </a:rPr>
              <a:t>在我们输入了训练数据之后，我们该考虑一下我们应该使用什么样的算法，</a:t>
            </a:r>
            <a:endParaRPr lang="zh-CN" altLang="en-US" dirty="0"/>
          </a:p>
        </p:txBody>
      </p:sp>
    </p:spTree>
    <p:extLst>
      <p:ext uri="{BB962C8B-B14F-4D97-AF65-F5344CB8AC3E}">
        <p14:creationId xmlns:p14="http://schemas.microsoft.com/office/powerpoint/2010/main" val="42097313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slideMaster" Target="../slideMasters/slideMaster10.xml"/></Relationships>
</file>

<file path=ppt/slideLayouts/_rels/slideLayout1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slideMaster" Target="../slideMasters/slideMaster100.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slideMaster" Target="../slideMasters/slideMaster10.xml"/></Relationships>
</file>

<file path=ppt/slideLayouts/_rels/slideLayout20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slideMaster" Target="../slideMasters/slideMaster100.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slideMaster" Target="../slideMasters/slideMaster100.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slideMaster" Target="../slideMasters/slideMaster10.xml"/></Relationships>
</file>

<file path=ppt/slideLayouts/_rels/slideLayout40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slideMaster" Target="../slideMasters/slideMaster100.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slideMaster" Target="../slideMasters/slideMaster10.xml"/></Relationships>
</file>

<file path=ppt/slideLayouts/_rels/slideLayout50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slideMaster" Target="../slideMasters/slideMaster10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slideMaster" Target="../slideMasters/slideMaster10.xml"/></Relationships>
</file>

<file path=ppt/slideLayouts/_rels/slideLayout8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slideMaster" Target="../slideMasters/slideMaster10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01">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72F18B1A-9341-BA49-8CE7-D9C7E7B972BD}"/>
              </a:ext>
            </a:extLst>
          </p:cNvPr>
          <p:cNvSpPr>
            <a:spLocks noGrp="1"/>
          </p:cNvSpPr>
          <p:nvPr>
            <p:ph type="pic" sz="quarter" idx="14"/>
          </p:nvPr>
        </p:nvSpPr>
        <p:spPr>
          <a:xfrm>
            <a:off x="5498547" y="964406"/>
            <a:ext cx="4641075" cy="2937151"/>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62354814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01">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72F18B1A-9341-BA49-8CE7-D9C7E7B972BD}"/>
              </a:ext>
            </a:extLst>
          </p:cNvPr>
          <p:cNvSpPr>
            <a:spLocks noGrp="1"/>
          </p:cNvSpPr>
          <p:nvPr>
            <p:ph type="pic" sz="quarter" idx="14"/>
          </p:nvPr>
        </p:nvSpPr>
        <p:spPr>
          <a:xfrm>
            <a:off x="5498547" y="964406"/>
            <a:ext cx="4641075" cy="2937151"/>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623548145"/>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userDrawn="1">
  <p:cSld name="1_01">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72F18B1A-9341-BA49-8CE7-D9C7E7B972BD}"/>
              </a:ext>
            </a:extLst>
          </p:cNvPr>
          <p:cNvSpPr>
            <a:spLocks noGrp="1"/>
          </p:cNvSpPr>
          <p:nvPr>
            <p:ph type="pic" sz="quarter" idx="14"/>
          </p:nvPr>
        </p:nvSpPr>
        <p:spPr>
          <a:xfrm>
            <a:off x="5498547" y="964406"/>
            <a:ext cx="4641075" cy="2937151"/>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62354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7" name="矩形 16"/>
          <p:cNvSpPr/>
          <p:nvPr userDrawn="1"/>
        </p:nvSpPr>
        <p:spPr>
          <a:xfrm>
            <a:off x="1" y="284118"/>
            <a:ext cx="179363" cy="5388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050"/>
          </a:p>
        </p:txBody>
      </p: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42252" y="4672808"/>
            <a:ext cx="1459742" cy="369801"/>
          </a:xfrm>
          <a:prstGeom prst="rect">
            <a:avLst/>
          </a:prstGeom>
        </p:spPr>
      </p:pic>
    </p:spTree>
    <p:extLst>
      <p:ext uri="{BB962C8B-B14F-4D97-AF65-F5344CB8AC3E}">
        <p14:creationId xmlns:p14="http://schemas.microsoft.com/office/powerpoint/2010/main" val="40338111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7" name="矩形 16"/>
          <p:cNvSpPr/>
          <p:nvPr userDrawn="1"/>
        </p:nvSpPr>
        <p:spPr>
          <a:xfrm>
            <a:off x="1" y="284118"/>
            <a:ext cx="179363" cy="5388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050"/>
          </a:p>
        </p:txBody>
      </p: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42252" y="4672808"/>
            <a:ext cx="1459742" cy="369801"/>
          </a:xfrm>
          <a:prstGeom prst="rect">
            <a:avLst/>
          </a:prstGeom>
        </p:spPr>
      </p:pic>
    </p:spTree>
    <p:extLst>
      <p:ext uri="{BB962C8B-B14F-4D97-AF65-F5344CB8AC3E}">
        <p14:creationId xmlns:p14="http://schemas.microsoft.com/office/powerpoint/2010/main" val="4033811129"/>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7" name="矩形 16"/>
          <p:cNvSpPr/>
          <p:nvPr userDrawn="1"/>
        </p:nvSpPr>
        <p:spPr>
          <a:xfrm>
            <a:off x="1" y="284118"/>
            <a:ext cx="179363" cy="5388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050"/>
          </a:p>
        </p:txBody>
      </p: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42252" y="4672808"/>
            <a:ext cx="1459742" cy="369801"/>
          </a:xfrm>
          <a:prstGeom prst="rect">
            <a:avLst/>
          </a:prstGeom>
        </p:spPr>
      </p:pic>
    </p:spTree>
    <p:extLst>
      <p:ext uri="{BB962C8B-B14F-4D97-AF65-F5344CB8AC3E}">
        <p14:creationId xmlns:p14="http://schemas.microsoft.com/office/powerpoint/2010/main" val="4033811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4EFAB6-8994-7544-8051-97EE846E1CE0}" type="datetime1">
              <a:rPr lang="en-US" smtClean="0"/>
              <a:t>8/14/19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7406893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4EFAB6-8994-7544-8051-97EE846E1CE0}" type="datetime1">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740689303"/>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4EFAB6-8994-7544-8051-97EE846E1CE0}" type="datetime1">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740689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1773886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1773886488"/>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1773886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0DBE-05A5-4BF5-99E8-9AAE6CF9850A}"/>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B504229D-EBEC-4B19-80AC-225044AC9B5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4" name="矩形 23">
            <a:extLst>
              <a:ext uri="{FF2B5EF4-FFF2-40B4-BE49-F238E27FC236}">
                <a16:creationId xmlns:a16="http://schemas.microsoft.com/office/drawing/2014/main" id="{B88392F4-E0E8-4F10-9BB7-4B25F6C71A9A}"/>
              </a:ext>
            </a:extLst>
          </p:cNvPr>
          <p:cNvSpPr/>
          <p:nvPr userDrawn="1"/>
        </p:nvSpPr>
        <p:spPr>
          <a:xfrm>
            <a:off x="-52899" y="0"/>
            <a:ext cx="919689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92086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0DBE-05A5-4BF5-99E8-9AAE6CF9850A}"/>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B504229D-EBEC-4B19-80AC-225044AC9B5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4" name="矩形 23">
            <a:extLst>
              <a:ext uri="{FF2B5EF4-FFF2-40B4-BE49-F238E27FC236}">
                <a16:creationId xmlns:a16="http://schemas.microsoft.com/office/drawing/2014/main" id="{B88392F4-E0E8-4F10-9BB7-4B25F6C71A9A}"/>
              </a:ext>
            </a:extLst>
          </p:cNvPr>
          <p:cNvSpPr/>
          <p:nvPr userDrawn="1"/>
        </p:nvSpPr>
        <p:spPr>
          <a:xfrm>
            <a:off x="-52899" y="0"/>
            <a:ext cx="919689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9208693"/>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0DBE-05A5-4BF5-99E8-9AAE6CF9850A}"/>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B504229D-EBEC-4B19-80AC-225044AC9B5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4" name="矩形 23">
            <a:extLst>
              <a:ext uri="{FF2B5EF4-FFF2-40B4-BE49-F238E27FC236}">
                <a16:creationId xmlns:a16="http://schemas.microsoft.com/office/drawing/2014/main" id="{B88392F4-E0E8-4F10-9BB7-4B25F6C71A9A}"/>
              </a:ext>
            </a:extLst>
          </p:cNvPr>
          <p:cNvSpPr/>
          <p:nvPr userDrawn="1"/>
        </p:nvSpPr>
        <p:spPr>
          <a:xfrm>
            <a:off x="-52899" y="0"/>
            <a:ext cx="919689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920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image" Target="../media/image1.jpg"/><Relationship Id="rId2" Type="http://schemas.openxmlformats.org/officeDocument/2006/relationships/slideLayout" Target="../slideLayouts/slideLayout20.xml"/><Relationship Id="rId1" Type="http://schemas.openxmlformats.org/officeDocument/2006/relationships/slideLayout" Target="../slideLayouts/slideLayout11.xml"/><Relationship Id="rId6" Type="http://schemas.openxmlformats.org/officeDocument/2006/relationships/slideLayout" Target="../slideLayouts/slideLayout60.xml"/><Relationship Id="rId11" Type="http://schemas.openxmlformats.org/officeDocument/2006/relationships/theme" Target="../theme/theme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_rels/slideMaster100.xml.rels><?xml version="1.0" encoding="UTF-8" standalone="yes"?>
<Relationships xmlns="http://schemas.openxmlformats.org/package/2006/relationships"><Relationship Id="rId8" Type="http://schemas.openxmlformats.org/officeDocument/2006/relationships/slideLayout" Target="../slideLayouts/slideLayout800.xml"/><Relationship Id="rId3" Type="http://schemas.openxmlformats.org/officeDocument/2006/relationships/slideLayout" Target="../slideLayouts/slideLayout300.xml"/><Relationship Id="rId7" Type="http://schemas.openxmlformats.org/officeDocument/2006/relationships/slideLayout" Target="../slideLayouts/slideLayout700.xml"/><Relationship Id="rId12" Type="http://schemas.openxmlformats.org/officeDocument/2006/relationships/image" Target="../media/image1.jpg"/><Relationship Id="rId2" Type="http://schemas.openxmlformats.org/officeDocument/2006/relationships/slideLayout" Target="../slideLayouts/slideLayout200.xml"/><Relationship Id="rId1" Type="http://schemas.openxmlformats.org/officeDocument/2006/relationships/slideLayout" Target="../slideLayouts/slideLayout110.xml"/><Relationship Id="rId6" Type="http://schemas.openxmlformats.org/officeDocument/2006/relationships/slideLayout" Target="../slideLayouts/slideLayout600.xml"/><Relationship Id="rId11" Type="http://schemas.openxmlformats.org/officeDocument/2006/relationships/theme" Target="../theme/theme100.xml"/><Relationship Id="rId5" Type="http://schemas.openxmlformats.org/officeDocument/2006/relationships/slideLayout" Target="../slideLayouts/slideLayout500.xml"/><Relationship Id="rId10" Type="http://schemas.openxmlformats.org/officeDocument/2006/relationships/slideLayout" Target="../slideLayouts/slideLayout1000.xml"/><Relationship Id="rId4" Type="http://schemas.openxmlformats.org/officeDocument/2006/relationships/slideLayout" Target="../slideLayouts/slideLayout400.xml"/><Relationship Id="rId9" Type="http://schemas.openxmlformats.org/officeDocument/2006/relationships/slideLayout" Target="../slideLayouts/slideLayout9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blipFill dpi="0" rotWithShape="1">
          <a:blip r:embed="rId12">
            <a:lum/>
          </a:blip>
          <a:srcRect/>
          <a:stretch>
            <a:fillRect l="-3000" r="-3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7" r:id="rId2"/>
    <p:sldLayoutId id="2147483658" r:id="rId3"/>
    <p:sldLayoutId id="2147483659" r:id="rId4"/>
    <p:sldLayoutId id="2147483660"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treamline">
    <p:bg>
      <p:bgPr>
        <a:blipFill dpi="0" rotWithShape="1">
          <a:blip r:embed="rId12">
            <a:lum/>
          </a:blip>
          <a:srcRect/>
          <a:stretch>
            <a:fillRect l="-3000" r="-3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7" r:id="rId2"/>
    <p:sldLayoutId id="2147483658" r:id="rId3"/>
    <p:sldLayoutId id="2147483659" r:id="rId4"/>
    <p:sldLayoutId id="2147483660"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name="streamline">
    <p:bg>
      <p:bgPr>
        <a:blipFill dpi="0" rotWithShape="1">
          <a:blip r:embed="rId12">
            <a:lum/>
          </a:blip>
          <a:srcRect/>
          <a:stretch>
            <a:fillRect l="-3000" r="-3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7" r:id="rId2"/>
    <p:sldLayoutId id="2147483658" r:id="rId3"/>
    <p:sldLayoutId id="2147483659" r:id="rId4"/>
    <p:sldLayoutId id="2147483660"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1.png"/><Relationship Id="rId3" Type="http://schemas.openxmlformats.org/officeDocument/2006/relationships/notesSlide" Target="../notesSlides/notesSlide1.xml"/><Relationship Id="rId7" Type="http://schemas.openxmlformats.org/officeDocument/2006/relationships/image" Target="../media/image6.png"/><Relationship Id="rId12" Type="http://schemas.openxmlformats.org/officeDocument/2006/relationships/slide" Target="slide3.xml"/><Relationship Id="rId2" Type="http://schemas.openxmlformats.org/officeDocument/2006/relationships/slideLayout" Target="../slideLayouts/slideLayout7.xml"/><Relationship Id="rId16" Type="http://schemas.openxmlformats.org/officeDocument/2006/relationships/image" Target="../media/image90.png"/><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slide" Target="slide60.xml"/><Relationship Id="rId10" Type="http://schemas.openxmlformats.org/officeDocument/2006/relationships/image" Target="../media/image71.png"/><Relationship Id="rId4" Type="http://schemas.openxmlformats.org/officeDocument/2006/relationships/image" Target="../media/image3.png"/><Relationship Id="rId9" Type="http://schemas.openxmlformats.org/officeDocument/2006/relationships/slide" Target="slide2.xml"/><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slide" Target="slide1600.xml"/><Relationship Id="rId3" Type="http://schemas.openxmlformats.org/officeDocument/2006/relationships/image" Target="../media/image3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slide" Target="slide12.xml"/><Relationship Id="rId4" Type="http://schemas.openxmlformats.org/officeDocument/2006/relationships/slide" Target="slide90.xml"/><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70.xml"/><Relationship Id="rId4" Type="http://schemas.openxmlformats.org/officeDocument/2006/relationships/image" Target="../media/image39.sv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emf"/><Relationship Id="rId3" Type="http://schemas.openxmlformats.org/officeDocument/2006/relationships/notesSlide" Target="../notesSlides/notesSlide13.xml"/><Relationship Id="rId7" Type="http://schemas.openxmlformats.org/officeDocument/2006/relationships/image" Target="../media/image44.emf"/><Relationship Id="rId12"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png"/><Relationship Id="rId7" Type="http://schemas.openxmlformats.org/officeDocument/2006/relationships/image" Target="../media/image56.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emf"/></Relationships>
</file>

<file path=ppt/slides/_rels/slide1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70.xml"/><Relationship Id="rId4" Type="http://schemas.openxmlformats.org/officeDocument/2006/relationships/image" Target="../media/image61.svg"/></Relationships>
</file>

<file path=ppt/slides/_rels/slide16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0.xml"/><Relationship Id="rId1" Type="http://schemas.openxmlformats.org/officeDocument/2006/relationships/slideLayout" Target="../slideLayouts/slideLayout700.xml"/><Relationship Id="rId4" Type="http://schemas.openxmlformats.org/officeDocument/2006/relationships/image" Target="../media/image61.sv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6.png"/><Relationship Id="rId7" Type="http://schemas.openxmlformats.org/officeDocument/2006/relationships/slide" Target="slide120.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59.png"/><Relationship Id="rId5" Type="http://schemas.openxmlformats.org/officeDocument/2006/relationships/image" Target="../media/image36.png"/><Relationship Id="rId10" Type="http://schemas.openxmlformats.org/officeDocument/2006/relationships/slide" Target="slide18.xml"/><Relationship Id="rId4" Type="http://schemas.openxmlformats.org/officeDocument/2006/relationships/slide" Target="slide900.xml"/><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1.sv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61.svg"/></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1.gif"/><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3.jpe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67.png"/><Relationship Id="rId4" Type="http://schemas.openxmlformats.org/officeDocument/2006/relationships/image" Target="../media/image66.jp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66.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8.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9.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0.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80.xml"/></Relationships>
</file>

<file path=ppt/slides/_rels/slide400.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300.xml"/><Relationship Id="rId1" Type="http://schemas.openxmlformats.org/officeDocument/2006/relationships/slideLayout" Target="../slideLayouts/slideLayout80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1.tiff"/><Relationship Id="rId13" Type="http://schemas.openxmlformats.org/officeDocument/2006/relationships/image" Target="../media/image26.jpg"/><Relationship Id="rId3" Type="http://schemas.openxmlformats.org/officeDocument/2006/relationships/image" Target="../media/image12.png"/><Relationship Id="rId7" Type="http://schemas.openxmlformats.org/officeDocument/2006/relationships/image" Target="../media/image20.png"/><Relationship Id="rId12" Type="http://schemas.openxmlformats.org/officeDocument/2006/relationships/image" Target="../media/image25.tiff"/><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tiff"/><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tiff"/><Relationship Id="rId14" Type="http://schemas.openxmlformats.org/officeDocument/2006/relationships/image" Target="../media/image27.tiff"/></Relationships>
</file>

<file path=ppt/slides/_rels/slide60.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png"/><Relationship Id="rId7" Type="http://schemas.openxmlformats.org/officeDocument/2006/relationships/image" Target="../media/image21.tiff"/><Relationship Id="rId12" Type="http://schemas.openxmlformats.org/officeDocument/2006/relationships/image" Target="../media/image26.jpg"/><Relationship Id="rId2" Type="http://schemas.openxmlformats.org/officeDocument/2006/relationships/image" Target="../media/image13.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tiff"/><Relationship Id="rId5" Type="http://schemas.openxmlformats.org/officeDocument/2006/relationships/image" Target="../media/image19.png"/><Relationship Id="rId15" Type="http://schemas.openxmlformats.org/officeDocument/2006/relationships/slide" Target="slide7.xml"/><Relationship Id="rId10" Type="http://schemas.openxmlformats.org/officeDocument/2006/relationships/image" Target="../media/image24.tiff"/><Relationship Id="rId4" Type="http://schemas.openxmlformats.org/officeDocument/2006/relationships/image" Target="../media/image18.png"/><Relationship Id="rId9" Type="http://schemas.openxmlformats.org/officeDocument/2006/relationships/image" Target="../media/image23.tiff"/><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slide" Target="slide160.xml"/><Relationship Id="rId3" Type="http://schemas.openxmlformats.org/officeDocument/2006/relationships/image" Target="../media/image29.png"/><Relationship Id="rId7" Type="http://schemas.openxmlformats.org/officeDocument/2006/relationships/image" Target="../media/image30.pn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slide" Target="slide120.xml"/><Relationship Id="rId11" Type="http://schemas.openxmlformats.org/officeDocument/2006/relationships/slide" Target="slide8.xml"/><Relationship Id="rId5" Type="http://schemas.openxmlformats.org/officeDocument/2006/relationships/image" Target="../media/image29.png"/><Relationship Id="rId10" Type="http://schemas.openxmlformats.org/officeDocument/2006/relationships/image" Target="../media/image31.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700.xml"/><Relationship Id="rId5" Type="http://schemas.openxmlformats.org/officeDocument/2006/relationships/image" Target="../media/image34.svg"/><Relationship Id="rId4" Type="http://schemas.openxmlformats.org/officeDocument/2006/relationships/image" Target="../media/image33.png"/></Relationships>
</file>

<file path=ppt/slides/_rels/slide9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0.xml"/><Relationship Id="rId1" Type="http://schemas.openxmlformats.org/officeDocument/2006/relationships/slideLayout" Target="../slideLayouts/slideLayout70.xml"/><Relationship Id="rId5" Type="http://schemas.openxmlformats.org/officeDocument/2006/relationships/image" Target="../media/image34.sv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DB6BC1A2-28B9-4FB2-8C8D-2213082076CA}"/>
              </a:ext>
            </a:extLst>
          </p:cNvPr>
          <p:cNvPicPr>
            <a:picLocks noChangeAspect="1"/>
          </p:cNvPicPr>
          <p:nvPr/>
        </p:nvPicPr>
        <p:blipFill>
          <a:blip r:embed="rId5"/>
          <a:stretch>
            <a:fillRect/>
          </a:stretch>
        </p:blipFill>
        <p:spPr>
          <a:xfrm>
            <a:off x="214208" y="132301"/>
            <a:ext cx="1416029" cy="391787"/>
          </a:xfrm>
          <a:prstGeom prst="rect">
            <a:avLst/>
          </a:prstGeom>
        </p:spPr>
      </p:pic>
      <p:grpSp>
        <p:nvGrpSpPr>
          <p:cNvPr id="14" name="组合 13"/>
          <p:cNvGrpSpPr/>
          <p:nvPr/>
        </p:nvGrpSpPr>
        <p:grpSpPr>
          <a:xfrm>
            <a:off x="214208" y="4640732"/>
            <a:ext cx="1648967" cy="258778"/>
            <a:chOff x="7124638" y="279610"/>
            <a:chExt cx="1648967" cy="258778"/>
          </a:xfrm>
        </p:grpSpPr>
        <p:pic>
          <p:nvPicPr>
            <p:cNvPr id="11" name="图片 10">
              <a:extLst>
                <a:ext uri="{FF2B5EF4-FFF2-40B4-BE49-F238E27FC236}">
                  <a16:creationId xmlns:a16="http://schemas.microsoft.com/office/drawing/2014/main" id="{367646CD-022B-4141-AFA2-6DC6C543B0C5}"/>
                </a:ext>
              </a:extLst>
            </p:cNvPr>
            <p:cNvPicPr>
              <a:picLocks noChangeAspect="1"/>
            </p:cNvPicPr>
            <p:nvPr/>
          </p:nvPicPr>
          <p:blipFill>
            <a:blip r:embed="rId6"/>
            <a:stretch>
              <a:fillRect/>
            </a:stretch>
          </p:blipFill>
          <p:spPr>
            <a:xfrm>
              <a:off x="8236264" y="279610"/>
              <a:ext cx="537341" cy="244478"/>
            </a:xfrm>
            <a:prstGeom prst="rect">
              <a:avLst/>
            </a:prstGeom>
          </p:spPr>
        </p:pic>
        <p:pic>
          <p:nvPicPr>
            <p:cNvPr id="13" name="图片 12">
              <a:extLst>
                <a:ext uri="{FF2B5EF4-FFF2-40B4-BE49-F238E27FC236}">
                  <a16:creationId xmlns:a16="http://schemas.microsoft.com/office/drawing/2014/main" id="{34797D5A-B43C-4195-9C50-83854E21CF1D}"/>
                </a:ext>
              </a:extLst>
            </p:cNvPr>
            <p:cNvPicPr>
              <a:picLocks noChangeAspect="1"/>
            </p:cNvPicPr>
            <p:nvPr/>
          </p:nvPicPr>
          <p:blipFill>
            <a:blip r:embed="rId7"/>
            <a:stretch>
              <a:fillRect/>
            </a:stretch>
          </p:blipFill>
          <p:spPr>
            <a:xfrm>
              <a:off x="7124638" y="279610"/>
              <a:ext cx="999528" cy="258778"/>
            </a:xfrm>
            <a:prstGeom prst="rect">
              <a:avLst/>
            </a:prstGeom>
          </p:spPr>
        </p:pic>
        <p:cxnSp>
          <p:nvCxnSpPr>
            <p:cNvPr id="7" name="直接连接符 6"/>
            <p:cNvCxnSpPr/>
            <p:nvPr/>
          </p:nvCxnSpPr>
          <p:spPr>
            <a:xfrm>
              <a:off x="8142624" y="279610"/>
              <a:ext cx="0" cy="2157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0ba1acc8-e85d-40a0-a5a6-bc062930e25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748377" y="3062924"/>
            <a:ext cx="3380128" cy="1836586"/>
            <a:chOff x="1946287" y="1174261"/>
            <a:chExt cx="8299427" cy="4509479"/>
          </a:xfrm>
        </p:grpSpPr>
        <p:sp>
          <p:nvSpPr>
            <p:cNvPr id="20" name="ïṧḷíḍè">
              <a:extLst>
                <a:ext uri="{FF2B5EF4-FFF2-40B4-BE49-F238E27FC236}">
                  <a16:creationId xmlns:a16="http://schemas.microsoft.com/office/drawing/2014/main" id="{F4A7EA39-187F-4E92-8DD7-76AC7A607295}"/>
                </a:ext>
              </a:extLst>
            </p:cNvPr>
            <p:cNvSpPr/>
            <p:nvPr/>
          </p:nvSpPr>
          <p:spPr bwMode="auto">
            <a:xfrm>
              <a:off x="3431801" y="2213580"/>
              <a:ext cx="5328401" cy="3451793"/>
            </a:xfrm>
            <a:prstGeom prst="rect">
              <a:avLst/>
            </a:prstGeom>
            <a:solidFill>
              <a:srgbClr val="514E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î$ḻidê">
              <a:extLst>
                <a:ext uri="{FF2B5EF4-FFF2-40B4-BE49-F238E27FC236}">
                  <a16:creationId xmlns:a16="http://schemas.microsoft.com/office/drawing/2014/main" id="{1B5FBE6D-4F16-43C5-BB0D-629F3B87E7EA}"/>
                </a:ext>
              </a:extLst>
            </p:cNvPr>
            <p:cNvSpPr/>
            <p:nvPr/>
          </p:nvSpPr>
          <p:spPr bwMode="auto">
            <a:xfrm>
              <a:off x="3431801" y="2213580"/>
              <a:ext cx="5328401" cy="345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 name="îśļíḋê">
              <a:extLst>
                <a:ext uri="{FF2B5EF4-FFF2-40B4-BE49-F238E27FC236}">
                  <a16:creationId xmlns:a16="http://schemas.microsoft.com/office/drawing/2014/main" id="{84CAD020-EF0E-4D75-B57F-4F77B83EA25A}"/>
                </a:ext>
              </a:extLst>
            </p:cNvPr>
            <p:cNvSpPr/>
            <p:nvPr/>
          </p:nvSpPr>
          <p:spPr bwMode="auto">
            <a:xfrm>
              <a:off x="8819621" y="2702990"/>
              <a:ext cx="235521" cy="234441"/>
            </a:xfrm>
            <a:prstGeom prst="ellipse">
              <a:avLst/>
            </a:prstGeom>
            <a:noFill/>
            <a:ln w="23813" cap="flat">
              <a:solidFill>
                <a:srgbClr val="3F3D56"/>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3" name="ïs1îdê">
              <a:extLst>
                <a:ext uri="{FF2B5EF4-FFF2-40B4-BE49-F238E27FC236}">
                  <a16:creationId xmlns:a16="http://schemas.microsoft.com/office/drawing/2014/main" id="{FAA0010B-4640-4084-B0EF-A5BB0BDA00BE}"/>
                </a:ext>
              </a:extLst>
            </p:cNvPr>
            <p:cNvSpPr/>
            <p:nvPr/>
          </p:nvSpPr>
          <p:spPr bwMode="auto">
            <a:xfrm>
              <a:off x="2901337" y="2215741"/>
              <a:ext cx="235521" cy="235521"/>
            </a:xfrm>
            <a:prstGeom prst="ellipse">
              <a:avLst/>
            </a:prstGeom>
            <a:noFill/>
            <a:ln w="23813" cap="flat">
              <a:solidFill>
                <a:srgbClr val="3F3D56"/>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4" name="íṩľïḋè">
              <a:extLst>
                <a:ext uri="{FF2B5EF4-FFF2-40B4-BE49-F238E27FC236}">
                  <a16:creationId xmlns:a16="http://schemas.microsoft.com/office/drawing/2014/main" id="{EDAF7A81-B6CC-4E75-904A-69969F2E958F}"/>
                </a:ext>
              </a:extLst>
            </p:cNvPr>
            <p:cNvSpPr/>
            <p:nvPr/>
          </p:nvSpPr>
          <p:spPr bwMode="auto">
            <a:xfrm>
              <a:off x="5100977" y="2903939"/>
              <a:ext cx="683877" cy="682796"/>
            </a:xfrm>
            <a:prstGeom prst="rect">
              <a:avLst/>
            </a:prstGeom>
            <a:solidFill>
              <a:srgbClr val="40538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îşḻïḋê">
              <a:extLst>
                <a:ext uri="{FF2B5EF4-FFF2-40B4-BE49-F238E27FC236}">
                  <a16:creationId xmlns:a16="http://schemas.microsoft.com/office/drawing/2014/main" id="{C5E9D6FC-D6F2-4D20-9256-E0B12619C347}"/>
                </a:ext>
              </a:extLst>
            </p:cNvPr>
            <p:cNvSpPr/>
            <p:nvPr/>
          </p:nvSpPr>
          <p:spPr bwMode="auto">
            <a:xfrm>
              <a:off x="5100977" y="2903939"/>
              <a:ext cx="683877" cy="68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iṥ1îḋé">
              <a:extLst>
                <a:ext uri="{FF2B5EF4-FFF2-40B4-BE49-F238E27FC236}">
                  <a16:creationId xmlns:a16="http://schemas.microsoft.com/office/drawing/2014/main" id="{282D61BF-866D-4D22-9A1F-193378DE8CE2}"/>
                </a:ext>
              </a:extLst>
            </p:cNvPr>
            <p:cNvSpPr/>
            <p:nvPr/>
          </p:nvSpPr>
          <p:spPr bwMode="auto">
            <a:xfrm>
              <a:off x="6220243" y="2903939"/>
              <a:ext cx="682796" cy="682796"/>
            </a:xfrm>
            <a:prstGeom prst="rect">
              <a:avLst/>
            </a:prstGeom>
            <a:solidFill>
              <a:srgbClr val="4285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ïśļïḑé">
              <a:extLst>
                <a:ext uri="{FF2B5EF4-FFF2-40B4-BE49-F238E27FC236}">
                  <a16:creationId xmlns:a16="http://schemas.microsoft.com/office/drawing/2014/main" id="{54FA5859-7FB7-43DD-A46B-11718CAB0E36}"/>
                </a:ext>
              </a:extLst>
            </p:cNvPr>
            <p:cNvSpPr/>
            <p:nvPr/>
          </p:nvSpPr>
          <p:spPr bwMode="auto">
            <a:xfrm>
              <a:off x="7339510" y="2903939"/>
              <a:ext cx="683877" cy="682796"/>
            </a:xfrm>
            <a:prstGeom prst="rect">
              <a:avLst/>
            </a:prstGeom>
            <a:solidFill>
              <a:srgbClr val="4285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îṧḻíḑé">
              <a:extLst>
                <a:ext uri="{FF2B5EF4-FFF2-40B4-BE49-F238E27FC236}">
                  <a16:creationId xmlns:a16="http://schemas.microsoft.com/office/drawing/2014/main" id="{4C7F4CCA-57C0-493C-A4AC-AC6C0901F741}"/>
                </a:ext>
              </a:extLst>
            </p:cNvPr>
            <p:cNvSpPr/>
            <p:nvPr/>
          </p:nvSpPr>
          <p:spPr bwMode="auto">
            <a:xfrm>
              <a:off x="3981710" y="3867632"/>
              <a:ext cx="682796" cy="682796"/>
            </a:xfrm>
            <a:prstGeom prst="rect">
              <a:avLst/>
            </a:prstGeom>
            <a:solidFill>
              <a:srgbClr val="40538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ïsḷïďe">
              <a:extLst>
                <a:ext uri="{FF2B5EF4-FFF2-40B4-BE49-F238E27FC236}">
                  <a16:creationId xmlns:a16="http://schemas.microsoft.com/office/drawing/2014/main" id="{CB23A57E-169B-4D98-84B9-86E661B23F8E}"/>
                </a:ext>
              </a:extLst>
            </p:cNvPr>
            <p:cNvSpPr/>
            <p:nvPr/>
          </p:nvSpPr>
          <p:spPr bwMode="auto">
            <a:xfrm>
              <a:off x="3981710" y="3867632"/>
              <a:ext cx="682796" cy="68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ïŝ1ïḍé">
              <a:extLst>
                <a:ext uri="{FF2B5EF4-FFF2-40B4-BE49-F238E27FC236}">
                  <a16:creationId xmlns:a16="http://schemas.microsoft.com/office/drawing/2014/main" id="{4ECD1AE3-FD08-4A20-BD82-3FF06D9B2983}"/>
                </a:ext>
              </a:extLst>
            </p:cNvPr>
            <p:cNvSpPr/>
            <p:nvPr/>
          </p:nvSpPr>
          <p:spPr bwMode="auto">
            <a:xfrm>
              <a:off x="6220243" y="3867632"/>
              <a:ext cx="682796" cy="682796"/>
            </a:xfrm>
            <a:prstGeom prst="rect">
              <a:avLst/>
            </a:prstGeom>
            <a:solidFill>
              <a:srgbClr val="40538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ïśḻîḑé">
              <a:extLst>
                <a:ext uri="{FF2B5EF4-FFF2-40B4-BE49-F238E27FC236}">
                  <a16:creationId xmlns:a16="http://schemas.microsoft.com/office/drawing/2014/main" id="{DC8BBEA8-A699-41BE-A1B7-C537B6FDDB0A}"/>
                </a:ext>
              </a:extLst>
            </p:cNvPr>
            <p:cNvSpPr/>
            <p:nvPr/>
          </p:nvSpPr>
          <p:spPr bwMode="auto">
            <a:xfrm>
              <a:off x="6220243" y="3867632"/>
              <a:ext cx="682796" cy="68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îśľíde">
              <a:extLst>
                <a:ext uri="{FF2B5EF4-FFF2-40B4-BE49-F238E27FC236}">
                  <a16:creationId xmlns:a16="http://schemas.microsoft.com/office/drawing/2014/main" id="{5B109073-A570-456D-98E2-1144170E3E26}"/>
                </a:ext>
              </a:extLst>
            </p:cNvPr>
            <p:cNvSpPr/>
            <p:nvPr/>
          </p:nvSpPr>
          <p:spPr bwMode="auto">
            <a:xfrm>
              <a:off x="7339510" y="3867632"/>
              <a:ext cx="683877" cy="68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 name="isḷiḑé">
              <a:extLst>
                <a:ext uri="{FF2B5EF4-FFF2-40B4-BE49-F238E27FC236}">
                  <a16:creationId xmlns:a16="http://schemas.microsoft.com/office/drawing/2014/main" id="{E0848ECC-7818-450B-BCBD-D486A3430D64}"/>
                </a:ext>
              </a:extLst>
            </p:cNvPr>
            <p:cNvSpPr/>
            <p:nvPr/>
          </p:nvSpPr>
          <p:spPr bwMode="auto">
            <a:xfrm>
              <a:off x="4074622" y="2821831"/>
              <a:ext cx="683877" cy="684957"/>
            </a:xfrm>
            <a:prstGeom prst="rect">
              <a:avLst/>
            </a:prstGeom>
            <a:noFill/>
            <a:ln w="23813" cap="flat">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6" name="îṥḻîďê">
              <a:extLst>
                <a:ext uri="{FF2B5EF4-FFF2-40B4-BE49-F238E27FC236}">
                  <a16:creationId xmlns:a16="http://schemas.microsoft.com/office/drawing/2014/main" id="{CE2A3FD7-1A61-42AD-B87D-97BEC50EE325}"/>
                </a:ext>
              </a:extLst>
            </p:cNvPr>
            <p:cNvSpPr/>
            <p:nvPr/>
          </p:nvSpPr>
          <p:spPr bwMode="auto">
            <a:xfrm>
              <a:off x="5194970" y="2821831"/>
              <a:ext cx="682796" cy="684957"/>
            </a:xfrm>
            <a:prstGeom prst="rect">
              <a:avLst/>
            </a:prstGeom>
            <a:solidFill>
              <a:srgbClr val="FFFFFF"/>
            </a:solidFill>
            <a:ln w="23813" cap="flat">
              <a:solidFill>
                <a:srgbClr val="3F3D56"/>
              </a:solidFill>
              <a:prstDash val="solid"/>
              <a:miter lim="800000"/>
              <a:headEnd/>
              <a:tailEnd/>
            </a:ln>
          </p:spPr>
          <p:txBody>
            <a:bodyPr anchor="ctr"/>
            <a:lstStyle/>
            <a:p>
              <a:pPr algn="ctr"/>
              <a:endParaRPr/>
            </a:p>
          </p:txBody>
        </p:sp>
        <p:sp>
          <p:nvSpPr>
            <p:cNvPr id="37" name="íšľiḑe">
              <a:extLst>
                <a:ext uri="{FF2B5EF4-FFF2-40B4-BE49-F238E27FC236}">
                  <a16:creationId xmlns:a16="http://schemas.microsoft.com/office/drawing/2014/main" id="{4023EFD8-BA9B-48B4-AB71-30A9FB3CA0DA}"/>
                </a:ext>
              </a:extLst>
            </p:cNvPr>
            <p:cNvSpPr/>
            <p:nvPr/>
          </p:nvSpPr>
          <p:spPr bwMode="auto">
            <a:xfrm>
              <a:off x="6313156" y="2821831"/>
              <a:ext cx="683877" cy="684957"/>
            </a:xfrm>
            <a:prstGeom prst="rect">
              <a:avLst/>
            </a:prstGeom>
            <a:solidFill>
              <a:srgbClr val="FFFFFF"/>
            </a:solidFill>
            <a:ln w="23813" cap="flat">
              <a:solidFill>
                <a:srgbClr val="3F3D56"/>
              </a:solidFill>
              <a:prstDash val="solid"/>
              <a:miter lim="800000"/>
              <a:headEnd/>
              <a:tailEnd/>
            </a:ln>
          </p:spPr>
          <p:txBody>
            <a:bodyPr anchor="ctr"/>
            <a:lstStyle/>
            <a:p>
              <a:pPr algn="ctr"/>
              <a:endParaRPr/>
            </a:p>
          </p:txBody>
        </p:sp>
        <p:sp>
          <p:nvSpPr>
            <p:cNvPr id="38" name="ïśļiḑè">
              <a:extLst>
                <a:ext uri="{FF2B5EF4-FFF2-40B4-BE49-F238E27FC236}">
                  <a16:creationId xmlns:a16="http://schemas.microsoft.com/office/drawing/2014/main" id="{0E36B716-B77E-444A-AB83-5C035430276D}"/>
                </a:ext>
              </a:extLst>
            </p:cNvPr>
            <p:cNvSpPr/>
            <p:nvPr/>
          </p:nvSpPr>
          <p:spPr bwMode="auto">
            <a:xfrm>
              <a:off x="7433503" y="2821831"/>
              <a:ext cx="683877" cy="684957"/>
            </a:xfrm>
            <a:prstGeom prst="rect">
              <a:avLst/>
            </a:prstGeom>
            <a:solidFill>
              <a:srgbClr val="FFFFFF"/>
            </a:solidFill>
            <a:ln w="23813" cap="flat">
              <a:solidFill>
                <a:srgbClr val="3F3D56"/>
              </a:solidFill>
              <a:prstDash val="solid"/>
              <a:miter lim="800000"/>
              <a:headEnd/>
              <a:tailEnd/>
            </a:ln>
          </p:spPr>
          <p:txBody>
            <a:bodyPr anchor="ctr"/>
            <a:lstStyle/>
            <a:p>
              <a:pPr algn="ctr"/>
              <a:endParaRPr/>
            </a:p>
          </p:txBody>
        </p:sp>
        <p:sp>
          <p:nvSpPr>
            <p:cNvPr id="39" name="isľîḓe">
              <a:extLst>
                <a:ext uri="{FF2B5EF4-FFF2-40B4-BE49-F238E27FC236}">
                  <a16:creationId xmlns:a16="http://schemas.microsoft.com/office/drawing/2014/main" id="{97144D05-9CE6-4B58-B35F-E4EF75A40891}"/>
                </a:ext>
              </a:extLst>
            </p:cNvPr>
            <p:cNvSpPr/>
            <p:nvPr/>
          </p:nvSpPr>
          <p:spPr bwMode="auto">
            <a:xfrm>
              <a:off x="4074622" y="3787684"/>
              <a:ext cx="683877" cy="682796"/>
            </a:xfrm>
            <a:prstGeom prst="rect">
              <a:avLst/>
            </a:prstGeom>
            <a:solidFill>
              <a:srgbClr val="FFFFFF"/>
            </a:solidFill>
            <a:ln w="23813" cap="flat">
              <a:solidFill>
                <a:srgbClr val="3F3D56"/>
              </a:solidFill>
              <a:prstDash val="solid"/>
              <a:miter lim="800000"/>
              <a:headEnd/>
              <a:tailEnd/>
            </a:ln>
          </p:spPr>
          <p:txBody>
            <a:bodyPr anchor="ctr"/>
            <a:lstStyle/>
            <a:p>
              <a:pPr algn="ctr"/>
              <a:endParaRPr/>
            </a:p>
          </p:txBody>
        </p:sp>
        <p:sp>
          <p:nvSpPr>
            <p:cNvPr id="40" name="îṣļïḓe">
              <a:extLst>
                <a:ext uri="{FF2B5EF4-FFF2-40B4-BE49-F238E27FC236}">
                  <a16:creationId xmlns:a16="http://schemas.microsoft.com/office/drawing/2014/main" id="{79733AF2-6367-4E92-B9CE-DBD8E00DAD34}"/>
                </a:ext>
              </a:extLst>
            </p:cNvPr>
            <p:cNvSpPr/>
            <p:nvPr/>
          </p:nvSpPr>
          <p:spPr bwMode="auto">
            <a:xfrm>
              <a:off x="5194970" y="3787684"/>
              <a:ext cx="682796" cy="682796"/>
            </a:xfrm>
            <a:prstGeom prst="rect">
              <a:avLst/>
            </a:prstGeom>
            <a:solidFill>
              <a:srgbClr val="FFFFFF"/>
            </a:solidFill>
            <a:ln w="23813" cap="flat">
              <a:solidFill>
                <a:srgbClr val="3F3D56"/>
              </a:solidFill>
              <a:prstDash val="solid"/>
              <a:miter lim="800000"/>
              <a:headEnd/>
              <a:tailEnd/>
            </a:ln>
          </p:spPr>
          <p:txBody>
            <a:bodyPr anchor="ctr"/>
            <a:lstStyle/>
            <a:p>
              <a:pPr algn="ctr"/>
              <a:endParaRPr/>
            </a:p>
          </p:txBody>
        </p:sp>
        <p:sp>
          <p:nvSpPr>
            <p:cNvPr id="43" name="ïṥḷíḍê">
              <a:extLst>
                <a:ext uri="{FF2B5EF4-FFF2-40B4-BE49-F238E27FC236}">
                  <a16:creationId xmlns:a16="http://schemas.microsoft.com/office/drawing/2014/main" id="{18CFE434-5C5E-482F-8247-A1BBB8F15398}"/>
                </a:ext>
              </a:extLst>
            </p:cNvPr>
            <p:cNvSpPr/>
            <p:nvPr/>
          </p:nvSpPr>
          <p:spPr bwMode="auto">
            <a:xfrm>
              <a:off x="3525793" y="2269760"/>
              <a:ext cx="68064" cy="68064"/>
            </a:xfrm>
            <a:prstGeom prst="ellipse">
              <a:avLst/>
            </a:pr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şļíďé">
              <a:extLst>
                <a:ext uri="{FF2B5EF4-FFF2-40B4-BE49-F238E27FC236}">
                  <a16:creationId xmlns:a16="http://schemas.microsoft.com/office/drawing/2014/main" id="{7580AEF2-2ACC-4F92-9542-E7BA2B17A834}"/>
                </a:ext>
              </a:extLst>
            </p:cNvPr>
            <p:cNvSpPr/>
            <p:nvPr/>
          </p:nvSpPr>
          <p:spPr bwMode="auto">
            <a:xfrm>
              <a:off x="3625187" y="2269760"/>
              <a:ext cx="68064" cy="68064"/>
            </a:xfrm>
            <a:prstGeom prst="ellipse">
              <a:avLst/>
            </a:pr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şḷïďè">
              <a:extLst>
                <a:ext uri="{FF2B5EF4-FFF2-40B4-BE49-F238E27FC236}">
                  <a16:creationId xmlns:a16="http://schemas.microsoft.com/office/drawing/2014/main" id="{2BEF6A50-2924-4456-B928-384C3D150671}"/>
                </a:ext>
              </a:extLst>
            </p:cNvPr>
            <p:cNvSpPr/>
            <p:nvPr/>
          </p:nvSpPr>
          <p:spPr bwMode="auto">
            <a:xfrm>
              <a:off x="3727823" y="2269760"/>
              <a:ext cx="65903" cy="68064"/>
            </a:xfrm>
            <a:prstGeom prst="ellipse">
              <a:avLst/>
            </a:pr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ṥ1ídê">
              <a:extLst>
                <a:ext uri="{FF2B5EF4-FFF2-40B4-BE49-F238E27FC236}">
                  <a16:creationId xmlns:a16="http://schemas.microsoft.com/office/drawing/2014/main" id="{12BEB316-BD77-4CED-80DF-08574EF66841}"/>
                </a:ext>
              </a:extLst>
            </p:cNvPr>
            <p:cNvSpPr/>
            <p:nvPr/>
          </p:nvSpPr>
          <p:spPr bwMode="auto">
            <a:xfrm>
              <a:off x="3525793" y="2269760"/>
              <a:ext cx="68064" cy="68064"/>
            </a:xfrm>
            <a:prstGeom prst="ellipse">
              <a:avLst/>
            </a:prstGeom>
            <a:noFill/>
            <a:ln w="23813" cap="flat">
              <a:solidFill>
                <a:srgbClr val="3F3D56"/>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7" name="îṥlíḋê">
              <a:extLst>
                <a:ext uri="{FF2B5EF4-FFF2-40B4-BE49-F238E27FC236}">
                  <a16:creationId xmlns:a16="http://schemas.microsoft.com/office/drawing/2014/main" id="{ED396C1F-93AE-4C0E-9014-332E43BFCCCC}"/>
                </a:ext>
              </a:extLst>
            </p:cNvPr>
            <p:cNvSpPr/>
            <p:nvPr/>
          </p:nvSpPr>
          <p:spPr bwMode="auto">
            <a:xfrm>
              <a:off x="3625187" y="2269760"/>
              <a:ext cx="68064" cy="68064"/>
            </a:xfrm>
            <a:prstGeom prst="ellipse">
              <a:avLst/>
            </a:prstGeom>
            <a:noFill/>
            <a:ln w="23813" cap="flat">
              <a:solidFill>
                <a:srgbClr val="3F3D56"/>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8" name="ïśḷiḑè">
              <a:extLst>
                <a:ext uri="{FF2B5EF4-FFF2-40B4-BE49-F238E27FC236}">
                  <a16:creationId xmlns:a16="http://schemas.microsoft.com/office/drawing/2014/main" id="{C48210C9-AA7E-46FA-B493-3CEB3D1BDA96}"/>
                </a:ext>
              </a:extLst>
            </p:cNvPr>
            <p:cNvSpPr/>
            <p:nvPr/>
          </p:nvSpPr>
          <p:spPr bwMode="auto">
            <a:xfrm>
              <a:off x="3727823" y="2269760"/>
              <a:ext cx="65903" cy="68064"/>
            </a:xfrm>
            <a:prstGeom prst="ellipse">
              <a:avLst/>
            </a:prstGeom>
            <a:noFill/>
            <a:ln w="23813" cap="flat">
              <a:solidFill>
                <a:srgbClr val="3F3D56"/>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9" name="íś1îḋé">
              <a:extLst>
                <a:ext uri="{FF2B5EF4-FFF2-40B4-BE49-F238E27FC236}">
                  <a16:creationId xmlns:a16="http://schemas.microsoft.com/office/drawing/2014/main" id="{AE212068-8478-47BC-A416-2C0A8E4B833B}"/>
                </a:ext>
              </a:extLst>
            </p:cNvPr>
            <p:cNvSpPr/>
            <p:nvPr/>
          </p:nvSpPr>
          <p:spPr bwMode="auto">
            <a:xfrm>
              <a:off x="3020178" y="1174261"/>
              <a:ext cx="2160746" cy="796235"/>
            </a:xfrm>
            <a:custGeom>
              <a:avLst/>
              <a:gdLst>
                <a:gd name="T0" fmla="*/ 326 w 2000"/>
                <a:gd name="T1" fmla="*/ 0 h 737"/>
                <a:gd name="T2" fmla="*/ 0 w 2000"/>
                <a:gd name="T3" fmla="*/ 737 h 737"/>
                <a:gd name="T4" fmla="*/ 2000 w 2000"/>
                <a:gd name="T5" fmla="*/ 737 h 737"/>
                <a:gd name="T6" fmla="*/ 326 w 2000"/>
                <a:gd name="T7" fmla="*/ 0 h 737"/>
              </a:gdLst>
              <a:ahLst/>
              <a:cxnLst>
                <a:cxn ang="0">
                  <a:pos x="T0" y="T1"/>
                </a:cxn>
                <a:cxn ang="0">
                  <a:pos x="T2" y="T3"/>
                </a:cxn>
                <a:cxn ang="0">
                  <a:pos x="T4" y="T5"/>
                </a:cxn>
                <a:cxn ang="0">
                  <a:pos x="T6" y="T7"/>
                </a:cxn>
              </a:cxnLst>
              <a:rect l="0" t="0" r="r" b="b"/>
              <a:pathLst>
                <a:path w="2000" h="737">
                  <a:moveTo>
                    <a:pt x="326" y="0"/>
                  </a:moveTo>
                  <a:lnTo>
                    <a:pt x="0" y="737"/>
                  </a:lnTo>
                  <a:lnTo>
                    <a:pt x="2000" y="737"/>
                  </a:lnTo>
                  <a:lnTo>
                    <a:pt x="326"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ŝḷiḋe">
              <a:extLst>
                <a:ext uri="{FF2B5EF4-FFF2-40B4-BE49-F238E27FC236}">
                  <a16:creationId xmlns:a16="http://schemas.microsoft.com/office/drawing/2014/main" id="{3DDE52EC-DCC9-4932-9CAE-F94E876A65E9}"/>
                </a:ext>
              </a:extLst>
            </p:cNvPr>
            <p:cNvSpPr/>
            <p:nvPr/>
          </p:nvSpPr>
          <p:spPr bwMode="auto">
            <a:xfrm>
              <a:off x="3741867" y="1273655"/>
              <a:ext cx="235521" cy="235521"/>
            </a:xfrm>
            <a:prstGeom prst="ellipse">
              <a:avLst/>
            </a:prstGeom>
            <a:noFill/>
            <a:ln w="23813" cap="flat">
              <a:solidFill>
                <a:srgbClr val="3F3D56"/>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1" name="íSḷiḑê">
              <a:extLst>
                <a:ext uri="{FF2B5EF4-FFF2-40B4-BE49-F238E27FC236}">
                  <a16:creationId xmlns:a16="http://schemas.microsoft.com/office/drawing/2014/main" id="{23747E03-2490-4BBD-A497-8848ABF1B6DA}"/>
                </a:ext>
              </a:extLst>
            </p:cNvPr>
            <p:cNvSpPr/>
            <p:nvPr/>
          </p:nvSpPr>
          <p:spPr bwMode="auto">
            <a:xfrm>
              <a:off x="8440411" y="4555830"/>
              <a:ext cx="670912" cy="670912"/>
            </a:xfrm>
            <a:prstGeom prst="ellipse">
              <a:avLst/>
            </a:pr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ŝľîḓê">
              <a:extLst>
                <a:ext uri="{FF2B5EF4-FFF2-40B4-BE49-F238E27FC236}">
                  <a16:creationId xmlns:a16="http://schemas.microsoft.com/office/drawing/2014/main" id="{FE0A50BE-FE59-44C6-8FFF-8E8627AC0AA4}"/>
                </a:ext>
              </a:extLst>
            </p:cNvPr>
            <p:cNvSpPr/>
            <p:nvPr/>
          </p:nvSpPr>
          <p:spPr bwMode="auto">
            <a:xfrm>
              <a:off x="3412354" y="3935695"/>
              <a:ext cx="504535" cy="372729"/>
            </a:xfrm>
            <a:custGeom>
              <a:avLst/>
              <a:gdLst>
                <a:gd name="T0" fmla="*/ 55 w 253"/>
                <a:gd name="T1" fmla="*/ 65 h 187"/>
                <a:gd name="T2" fmla="*/ 62 w 253"/>
                <a:gd name="T3" fmla="*/ 105 h 187"/>
                <a:gd name="T4" fmla="*/ 162 w 253"/>
                <a:gd name="T5" fmla="*/ 58 h 187"/>
                <a:gd name="T6" fmla="*/ 236 w 253"/>
                <a:gd name="T7" fmla="*/ 41 h 187"/>
                <a:gd name="T8" fmla="*/ 169 w 253"/>
                <a:gd name="T9" fmla="*/ 91 h 187"/>
                <a:gd name="T10" fmla="*/ 38 w 253"/>
                <a:gd name="T11" fmla="*/ 172 h 187"/>
                <a:gd name="T12" fmla="*/ 0 w 253"/>
                <a:gd name="T13" fmla="*/ 79 h 187"/>
                <a:gd name="T14" fmla="*/ 55 w 253"/>
                <a:gd name="T15" fmla="*/ 6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187">
                  <a:moveTo>
                    <a:pt x="55" y="65"/>
                  </a:moveTo>
                  <a:cubicBezTo>
                    <a:pt x="62" y="105"/>
                    <a:pt x="62" y="105"/>
                    <a:pt x="62" y="105"/>
                  </a:cubicBezTo>
                  <a:cubicBezTo>
                    <a:pt x="162" y="58"/>
                    <a:pt x="162" y="58"/>
                    <a:pt x="162" y="58"/>
                  </a:cubicBezTo>
                  <a:cubicBezTo>
                    <a:pt x="162" y="58"/>
                    <a:pt x="253" y="0"/>
                    <a:pt x="236" y="41"/>
                  </a:cubicBezTo>
                  <a:cubicBezTo>
                    <a:pt x="219" y="82"/>
                    <a:pt x="169" y="91"/>
                    <a:pt x="169" y="91"/>
                  </a:cubicBezTo>
                  <a:cubicBezTo>
                    <a:pt x="169" y="91"/>
                    <a:pt x="62" y="187"/>
                    <a:pt x="38" y="172"/>
                  </a:cubicBezTo>
                  <a:cubicBezTo>
                    <a:pt x="14" y="158"/>
                    <a:pt x="0" y="79"/>
                    <a:pt x="0" y="79"/>
                  </a:cubicBezTo>
                  <a:cubicBezTo>
                    <a:pt x="55" y="65"/>
                    <a:pt x="55" y="65"/>
                    <a:pt x="55" y="65"/>
                  </a:cubicBezTo>
                </a:path>
              </a:pathLst>
            </a:cu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ḷîḑé">
              <a:extLst>
                <a:ext uri="{FF2B5EF4-FFF2-40B4-BE49-F238E27FC236}">
                  <a16:creationId xmlns:a16="http://schemas.microsoft.com/office/drawing/2014/main" id="{0390E3C3-AA18-4690-B194-6C06C8832C75}"/>
                </a:ext>
              </a:extLst>
            </p:cNvPr>
            <p:cNvSpPr/>
            <p:nvPr/>
          </p:nvSpPr>
          <p:spPr bwMode="auto">
            <a:xfrm>
              <a:off x="3412354" y="3989714"/>
              <a:ext cx="475364" cy="292782"/>
            </a:xfrm>
            <a:custGeom>
              <a:avLst/>
              <a:gdLst>
                <a:gd name="T0" fmla="*/ 231 w 238"/>
                <a:gd name="T1" fmla="*/ 0 h 147"/>
                <a:gd name="T2" fmla="*/ 162 w 238"/>
                <a:gd name="T3" fmla="*/ 31 h 147"/>
                <a:gd name="T4" fmla="*/ 62 w 238"/>
                <a:gd name="T5" fmla="*/ 78 h 147"/>
                <a:gd name="T6" fmla="*/ 55 w 238"/>
                <a:gd name="T7" fmla="*/ 38 h 147"/>
                <a:gd name="T8" fmla="*/ 10 w 238"/>
                <a:gd name="T9" fmla="*/ 50 h 147"/>
                <a:gd name="T10" fmla="*/ 0 w 238"/>
                <a:gd name="T11" fmla="*/ 52 h 147"/>
                <a:gd name="T12" fmla="*/ 38 w 238"/>
                <a:gd name="T13" fmla="*/ 145 h 147"/>
                <a:gd name="T14" fmla="*/ 44 w 238"/>
                <a:gd name="T15" fmla="*/ 147 h 147"/>
                <a:gd name="T16" fmla="*/ 169 w 238"/>
                <a:gd name="T17" fmla="*/ 64 h 147"/>
                <a:gd name="T18" fmla="*/ 236 w 238"/>
                <a:gd name="T19" fmla="*/ 14 h 147"/>
                <a:gd name="T20" fmla="*/ 238 w 238"/>
                <a:gd name="T21" fmla="*/ 6 h 147"/>
                <a:gd name="T22" fmla="*/ 231 w 238"/>
                <a:gd name="T2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47">
                  <a:moveTo>
                    <a:pt x="231" y="0"/>
                  </a:moveTo>
                  <a:cubicBezTo>
                    <a:pt x="211" y="0"/>
                    <a:pt x="162" y="31"/>
                    <a:pt x="162" y="31"/>
                  </a:cubicBezTo>
                  <a:cubicBezTo>
                    <a:pt x="62" y="78"/>
                    <a:pt x="62" y="78"/>
                    <a:pt x="62" y="78"/>
                  </a:cubicBezTo>
                  <a:cubicBezTo>
                    <a:pt x="55" y="38"/>
                    <a:pt x="55" y="38"/>
                    <a:pt x="55" y="38"/>
                  </a:cubicBezTo>
                  <a:cubicBezTo>
                    <a:pt x="10" y="50"/>
                    <a:pt x="10" y="50"/>
                    <a:pt x="10" y="50"/>
                  </a:cubicBezTo>
                  <a:cubicBezTo>
                    <a:pt x="0" y="52"/>
                    <a:pt x="0" y="52"/>
                    <a:pt x="0" y="52"/>
                  </a:cubicBezTo>
                  <a:cubicBezTo>
                    <a:pt x="0" y="52"/>
                    <a:pt x="14" y="131"/>
                    <a:pt x="38" y="145"/>
                  </a:cubicBezTo>
                  <a:cubicBezTo>
                    <a:pt x="40" y="146"/>
                    <a:pt x="42" y="147"/>
                    <a:pt x="44" y="147"/>
                  </a:cubicBezTo>
                  <a:cubicBezTo>
                    <a:pt x="76" y="147"/>
                    <a:pt x="169" y="64"/>
                    <a:pt x="169" y="64"/>
                  </a:cubicBezTo>
                  <a:cubicBezTo>
                    <a:pt x="169" y="64"/>
                    <a:pt x="219" y="55"/>
                    <a:pt x="236" y="14"/>
                  </a:cubicBezTo>
                  <a:cubicBezTo>
                    <a:pt x="237" y="11"/>
                    <a:pt x="238" y="8"/>
                    <a:pt x="238" y="6"/>
                  </a:cubicBezTo>
                  <a:cubicBezTo>
                    <a:pt x="238" y="1"/>
                    <a:pt x="235" y="0"/>
                    <a:pt x="231" y="0"/>
                  </a:cubicBezTo>
                </a:path>
              </a:pathLst>
            </a:custGeom>
            <a:solidFill>
              <a:srgbClr val="8F57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ľíḍé">
              <a:extLst>
                <a:ext uri="{FF2B5EF4-FFF2-40B4-BE49-F238E27FC236}">
                  <a16:creationId xmlns:a16="http://schemas.microsoft.com/office/drawing/2014/main" id="{487AC8AF-6C7E-4C73-93A5-99AD9DB36B71}"/>
                </a:ext>
              </a:extLst>
            </p:cNvPr>
            <p:cNvSpPr/>
            <p:nvPr/>
          </p:nvSpPr>
          <p:spPr bwMode="auto">
            <a:xfrm>
              <a:off x="3521471" y="4711403"/>
              <a:ext cx="237682" cy="772467"/>
            </a:xfrm>
            <a:custGeom>
              <a:avLst/>
              <a:gdLst>
                <a:gd name="T0" fmla="*/ 119 w 119"/>
                <a:gd name="T1" fmla="*/ 29 h 387"/>
                <a:gd name="T2" fmla="*/ 117 w 119"/>
                <a:gd name="T3" fmla="*/ 151 h 387"/>
                <a:gd name="T4" fmla="*/ 52 w 119"/>
                <a:gd name="T5" fmla="*/ 387 h 387"/>
                <a:gd name="T6" fmla="*/ 0 w 119"/>
                <a:gd name="T7" fmla="*/ 380 h 387"/>
                <a:gd name="T8" fmla="*/ 7 w 119"/>
                <a:gd name="T9" fmla="*/ 287 h 387"/>
                <a:gd name="T10" fmla="*/ 43 w 119"/>
                <a:gd name="T11" fmla="*/ 177 h 387"/>
                <a:gd name="T12" fmla="*/ 4 w 119"/>
                <a:gd name="T13" fmla="*/ 0 h 387"/>
                <a:gd name="T14" fmla="*/ 119 w 119"/>
                <a:gd name="T15" fmla="*/ 29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87">
                  <a:moveTo>
                    <a:pt x="119" y="29"/>
                  </a:moveTo>
                  <a:cubicBezTo>
                    <a:pt x="117" y="151"/>
                    <a:pt x="117" y="151"/>
                    <a:pt x="117" y="151"/>
                  </a:cubicBezTo>
                  <a:cubicBezTo>
                    <a:pt x="52" y="387"/>
                    <a:pt x="52" y="387"/>
                    <a:pt x="52" y="387"/>
                  </a:cubicBezTo>
                  <a:cubicBezTo>
                    <a:pt x="0" y="380"/>
                    <a:pt x="0" y="380"/>
                    <a:pt x="0" y="380"/>
                  </a:cubicBezTo>
                  <a:cubicBezTo>
                    <a:pt x="0" y="380"/>
                    <a:pt x="14" y="318"/>
                    <a:pt x="7" y="287"/>
                  </a:cubicBezTo>
                  <a:cubicBezTo>
                    <a:pt x="0" y="256"/>
                    <a:pt x="43" y="177"/>
                    <a:pt x="43" y="177"/>
                  </a:cubicBezTo>
                  <a:cubicBezTo>
                    <a:pt x="4" y="0"/>
                    <a:pt x="4" y="0"/>
                    <a:pt x="4" y="0"/>
                  </a:cubicBezTo>
                  <a:lnTo>
                    <a:pt x="119" y="29"/>
                  </a:lnTo>
                  <a:close/>
                </a:path>
              </a:pathLst>
            </a:cu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ṣlíḑè">
              <a:extLst>
                <a:ext uri="{FF2B5EF4-FFF2-40B4-BE49-F238E27FC236}">
                  <a16:creationId xmlns:a16="http://schemas.microsoft.com/office/drawing/2014/main" id="{3929D021-42A4-40F9-9F65-2059DBFBFC5B}"/>
                </a:ext>
              </a:extLst>
            </p:cNvPr>
            <p:cNvSpPr/>
            <p:nvPr/>
          </p:nvSpPr>
          <p:spPr bwMode="auto">
            <a:xfrm>
              <a:off x="3492301" y="5460102"/>
              <a:ext cx="353282" cy="223638"/>
            </a:xfrm>
            <a:custGeom>
              <a:avLst/>
              <a:gdLst>
                <a:gd name="T0" fmla="*/ 65 w 177"/>
                <a:gd name="T1" fmla="*/ 5 h 112"/>
                <a:gd name="T2" fmla="*/ 74 w 177"/>
                <a:gd name="T3" fmla="*/ 14 h 112"/>
                <a:gd name="T4" fmla="*/ 105 w 177"/>
                <a:gd name="T5" fmla="*/ 60 h 112"/>
                <a:gd name="T6" fmla="*/ 141 w 177"/>
                <a:gd name="T7" fmla="*/ 110 h 112"/>
                <a:gd name="T8" fmla="*/ 41 w 177"/>
                <a:gd name="T9" fmla="*/ 86 h 112"/>
                <a:gd name="T10" fmla="*/ 8 w 177"/>
                <a:gd name="T11" fmla="*/ 76 h 112"/>
                <a:gd name="T12" fmla="*/ 8 w 177"/>
                <a:gd name="T13" fmla="*/ 2 h 112"/>
                <a:gd name="T14" fmla="*/ 65 w 177"/>
                <a:gd name="T15" fmla="*/ 5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12">
                  <a:moveTo>
                    <a:pt x="65" y="5"/>
                  </a:moveTo>
                  <a:cubicBezTo>
                    <a:pt x="65" y="5"/>
                    <a:pt x="74" y="7"/>
                    <a:pt x="74" y="14"/>
                  </a:cubicBezTo>
                  <a:cubicBezTo>
                    <a:pt x="74" y="22"/>
                    <a:pt x="81" y="53"/>
                    <a:pt x="105" y="60"/>
                  </a:cubicBezTo>
                  <a:cubicBezTo>
                    <a:pt x="129" y="67"/>
                    <a:pt x="177" y="107"/>
                    <a:pt x="141" y="110"/>
                  </a:cubicBezTo>
                  <a:cubicBezTo>
                    <a:pt x="105" y="112"/>
                    <a:pt x="50" y="86"/>
                    <a:pt x="41" y="86"/>
                  </a:cubicBezTo>
                  <a:cubicBezTo>
                    <a:pt x="31" y="86"/>
                    <a:pt x="12" y="84"/>
                    <a:pt x="8" y="76"/>
                  </a:cubicBezTo>
                  <a:cubicBezTo>
                    <a:pt x="3" y="69"/>
                    <a:pt x="0" y="5"/>
                    <a:pt x="8" y="2"/>
                  </a:cubicBezTo>
                  <a:cubicBezTo>
                    <a:pt x="15" y="0"/>
                    <a:pt x="65" y="5"/>
                    <a:pt x="65" y="5"/>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ṡľide">
              <a:extLst>
                <a:ext uri="{FF2B5EF4-FFF2-40B4-BE49-F238E27FC236}">
                  <a16:creationId xmlns:a16="http://schemas.microsoft.com/office/drawing/2014/main" id="{8975C00F-68C9-40EF-9C70-F2ACB281EEA2}"/>
                </a:ext>
              </a:extLst>
            </p:cNvPr>
            <p:cNvSpPr/>
            <p:nvPr/>
          </p:nvSpPr>
          <p:spPr bwMode="auto">
            <a:xfrm>
              <a:off x="3048268" y="4697359"/>
              <a:ext cx="587723" cy="738975"/>
            </a:xfrm>
            <a:custGeom>
              <a:avLst/>
              <a:gdLst>
                <a:gd name="T0" fmla="*/ 294 w 294"/>
                <a:gd name="T1" fmla="*/ 46 h 370"/>
                <a:gd name="T2" fmla="*/ 218 w 294"/>
                <a:gd name="T3" fmla="*/ 182 h 370"/>
                <a:gd name="T4" fmla="*/ 27 w 294"/>
                <a:gd name="T5" fmla="*/ 370 h 370"/>
                <a:gd name="T6" fmla="*/ 0 w 294"/>
                <a:gd name="T7" fmla="*/ 322 h 370"/>
                <a:gd name="T8" fmla="*/ 62 w 294"/>
                <a:gd name="T9" fmla="*/ 225 h 370"/>
                <a:gd name="T10" fmla="*/ 129 w 294"/>
                <a:gd name="T11" fmla="*/ 172 h 370"/>
                <a:gd name="T12" fmla="*/ 172 w 294"/>
                <a:gd name="T13" fmla="*/ 46 h 370"/>
                <a:gd name="T14" fmla="*/ 289 w 294"/>
                <a:gd name="T15" fmla="*/ 0 h 370"/>
                <a:gd name="T16" fmla="*/ 294 w 294"/>
                <a:gd name="T17" fmla="*/ 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370">
                  <a:moveTo>
                    <a:pt x="294" y="46"/>
                  </a:moveTo>
                  <a:cubicBezTo>
                    <a:pt x="218" y="182"/>
                    <a:pt x="218" y="182"/>
                    <a:pt x="218" y="182"/>
                  </a:cubicBezTo>
                  <a:cubicBezTo>
                    <a:pt x="27" y="370"/>
                    <a:pt x="27" y="370"/>
                    <a:pt x="27" y="370"/>
                  </a:cubicBezTo>
                  <a:cubicBezTo>
                    <a:pt x="0" y="322"/>
                    <a:pt x="0" y="322"/>
                    <a:pt x="0" y="322"/>
                  </a:cubicBezTo>
                  <a:cubicBezTo>
                    <a:pt x="0" y="322"/>
                    <a:pt x="60" y="234"/>
                    <a:pt x="62" y="225"/>
                  </a:cubicBezTo>
                  <a:cubicBezTo>
                    <a:pt x="65" y="215"/>
                    <a:pt x="129" y="172"/>
                    <a:pt x="129" y="172"/>
                  </a:cubicBezTo>
                  <a:cubicBezTo>
                    <a:pt x="129" y="172"/>
                    <a:pt x="182" y="84"/>
                    <a:pt x="172" y="46"/>
                  </a:cubicBezTo>
                  <a:cubicBezTo>
                    <a:pt x="163" y="7"/>
                    <a:pt x="289" y="0"/>
                    <a:pt x="289" y="0"/>
                  </a:cubicBezTo>
                  <a:lnTo>
                    <a:pt x="294" y="46"/>
                  </a:lnTo>
                  <a:close/>
                </a:path>
              </a:pathLst>
            </a:cu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ṥḷïďê">
              <a:extLst>
                <a:ext uri="{FF2B5EF4-FFF2-40B4-BE49-F238E27FC236}">
                  <a16:creationId xmlns:a16="http://schemas.microsoft.com/office/drawing/2014/main" id="{06B71A87-8B5D-4613-BB7D-70A956670DDE}"/>
                </a:ext>
              </a:extLst>
            </p:cNvPr>
            <p:cNvSpPr/>
            <p:nvPr/>
          </p:nvSpPr>
          <p:spPr bwMode="auto">
            <a:xfrm>
              <a:off x="2930507" y="5298046"/>
              <a:ext cx="176101" cy="371648"/>
            </a:xfrm>
            <a:custGeom>
              <a:avLst/>
              <a:gdLst>
                <a:gd name="T0" fmla="*/ 88 w 88"/>
                <a:gd name="T1" fmla="*/ 57 h 186"/>
                <a:gd name="T2" fmla="*/ 88 w 88"/>
                <a:gd name="T3" fmla="*/ 76 h 186"/>
                <a:gd name="T4" fmla="*/ 40 w 88"/>
                <a:gd name="T5" fmla="*/ 146 h 186"/>
                <a:gd name="T6" fmla="*/ 43 w 88"/>
                <a:gd name="T7" fmla="*/ 184 h 186"/>
                <a:gd name="T8" fmla="*/ 5 w 88"/>
                <a:gd name="T9" fmla="*/ 143 h 186"/>
                <a:gd name="T10" fmla="*/ 7 w 88"/>
                <a:gd name="T11" fmla="*/ 36 h 186"/>
                <a:gd name="T12" fmla="*/ 59 w 88"/>
                <a:gd name="T13" fmla="*/ 14 h 186"/>
                <a:gd name="T14" fmla="*/ 88 w 88"/>
                <a:gd name="T15" fmla="*/ 57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6">
                  <a:moveTo>
                    <a:pt x="88" y="57"/>
                  </a:moveTo>
                  <a:cubicBezTo>
                    <a:pt x="88" y="76"/>
                    <a:pt x="88" y="76"/>
                    <a:pt x="88" y="76"/>
                  </a:cubicBezTo>
                  <a:cubicBezTo>
                    <a:pt x="88" y="79"/>
                    <a:pt x="36" y="136"/>
                    <a:pt x="40" y="146"/>
                  </a:cubicBezTo>
                  <a:cubicBezTo>
                    <a:pt x="45" y="155"/>
                    <a:pt x="64" y="181"/>
                    <a:pt x="43" y="184"/>
                  </a:cubicBezTo>
                  <a:cubicBezTo>
                    <a:pt x="21" y="186"/>
                    <a:pt x="5" y="167"/>
                    <a:pt x="5" y="143"/>
                  </a:cubicBezTo>
                  <a:cubicBezTo>
                    <a:pt x="5" y="119"/>
                    <a:pt x="0" y="38"/>
                    <a:pt x="7" y="36"/>
                  </a:cubicBezTo>
                  <a:cubicBezTo>
                    <a:pt x="14" y="33"/>
                    <a:pt x="55" y="29"/>
                    <a:pt x="59" y="14"/>
                  </a:cubicBezTo>
                  <a:cubicBezTo>
                    <a:pt x="64" y="0"/>
                    <a:pt x="88" y="57"/>
                    <a:pt x="88" y="57"/>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ŝļide">
              <a:extLst>
                <a:ext uri="{FF2B5EF4-FFF2-40B4-BE49-F238E27FC236}">
                  <a16:creationId xmlns:a16="http://schemas.microsoft.com/office/drawing/2014/main" id="{7A20C825-CCFD-4E8B-AD8F-822ECDB053B6}"/>
                </a:ext>
              </a:extLst>
            </p:cNvPr>
            <p:cNvSpPr/>
            <p:nvPr/>
          </p:nvSpPr>
          <p:spPr bwMode="auto">
            <a:xfrm>
              <a:off x="3252459" y="3568368"/>
              <a:ext cx="227959" cy="227959"/>
            </a:xfrm>
            <a:prstGeom prst="ellipse">
              <a:avLst/>
            </a:pr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şliḍè">
              <a:extLst>
                <a:ext uri="{FF2B5EF4-FFF2-40B4-BE49-F238E27FC236}">
                  <a16:creationId xmlns:a16="http://schemas.microsoft.com/office/drawing/2014/main" id="{4B141E11-B823-408C-B54B-7ABC8AE8B1E6}"/>
                </a:ext>
              </a:extLst>
            </p:cNvPr>
            <p:cNvSpPr/>
            <p:nvPr/>
          </p:nvSpPr>
          <p:spPr bwMode="auto">
            <a:xfrm>
              <a:off x="3274066" y="3707737"/>
              <a:ext cx="193387" cy="176101"/>
            </a:xfrm>
            <a:custGeom>
              <a:avLst/>
              <a:gdLst>
                <a:gd name="T0" fmla="*/ 85 w 97"/>
                <a:gd name="T1" fmla="*/ 14 h 88"/>
                <a:gd name="T2" fmla="*/ 90 w 97"/>
                <a:gd name="T3" fmla="*/ 81 h 88"/>
                <a:gd name="T4" fmla="*/ 21 w 97"/>
                <a:gd name="T5" fmla="*/ 83 h 88"/>
                <a:gd name="T6" fmla="*/ 14 w 97"/>
                <a:gd name="T7" fmla="*/ 19 h 88"/>
                <a:gd name="T8" fmla="*/ 85 w 97"/>
                <a:gd name="T9" fmla="*/ 14 h 88"/>
              </a:gdLst>
              <a:ahLst/>
              <a:cxnLst>
                <a:cxn ang="0">
                  <a:pos x="T0" y="T1"/>
                </a:cxn>
                <a:cxn ang="0">
                  <a:pos x="T2" y="T3"/>
                </a:cxn>
                <a:cxn ang="0">
                  <a:pos x="T4" y="T5"/>
                </a:cxn>
                <a:cxn ang="0">
                  <a:pos x="T6" y="T7"/>
                </a:cxn>
                <a:cxn ang="0">
                  <a:pos x="T8" y="T9"/>
                </a:cxn>
              </a:cxnLst>
              <a:rect l="0" t="0" r="r" b="b"/>
              <a:pathLst>
                <a:path w="97" h="88">
                  <a:moveTo>
                    <a:pt x="85" y="14"/>
                  </a:moveTo>
                  <a:cubicBezTo>
                    <a:pt x="85" y="14"/>
                    <a:pt x="83" y="74"/>
                    <a:pt x="90" y="81"/>
                  </a:cubicBezTo>
                  <a:cubicBezTo>
                    <a:pt x="97" y="88"/>
                    <a:pt x="21" y="83"/>
                    <a:pt x="21" y="83"/>
                  </a:cubicBezTo>
                  <a:cubicBezTo>
                    <a:pt x="21" y="83"/>
                    <a:pt x="28" y="38"/>
                    <a:pt x="14" y="19"/>
                  </a:cubicBezTo>
                  <a:cubicBezTo>
                    <a:pt x="0" y="0"/>
                    <a:pt x="85" y="14"/>
                    <a:pt x="85" y="14"/>
                  </a:cubicBezTo>
                  <a:close/>
                </a:path>
              </a:pathLst>
            </a:cu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ṧ1ïḍè">
              <a:extLst>
                <a:ext uri="{FF2B5EF4-FFF2-40B4-BE49-F238E27FC236}">
                  <a16:creationId xmlns:a16="http://schemas.microsoft.com/office/drawing/2014/main" id="{3876F80E-6686-46FF-BA08-C1DA78C51195}"/>
                </a:ext>
              </a:extLst>
            </p:cNvPr>
            <p:cNvSpPr/>
            <p:nvPr/>
          </p:nvSpPr>
          <p:spPr bwMode="auto">
            <a:xfrm>
              <a:off x="2920784" y="3811453"/>
              <a:ext cx="1186250" cy="1130071"/>
            </a:xfrm>
            <a:custGeom>
              <a:avLst/>
              <a:gdLst>
                <a:gd name="T0" fmla="*/ 196 w 594"/>
                <a:gd name="T1" fmla="*/ 0 h 566"/>
                <a:gd name="T2" fmla="*/ 279 w 594"/>
                <a:gd name="T3" fmla="*/ 34 h 566"/>
                <a:gd name="T4" fmla="*/ 329 w 594"/>
                <a:gd name="T5" fmla="*/ 70 h 566"/>
                <a:gd name="T6" fmla="*/ 358 w 594"/>
                <a:gd name="T7" fmla="*/ 132 h 566"/>
                <a:gd name="T8" fmla="*/ 406 w 594"/>
                <a:gd name="T9" fmla="*/ 246 h 566"/>
                <a:gd name="T10" fmla="*/ 561 w 594"/>
                <a:gd name="T11" fmla="*/ 492 h 566"/>
                <a:gd name="T12" fmla="*/ 494 w 594"/>
                <a:gd name="T13" fmla="*/ 523 h 566"/>
                <a:gd name="T14" fmla="*/ 446 w 594"/>
                <a:gd name="T15" fmla="*/ 509 h 566"/>
                <a:gd name="T16" fmla="*/ 377 w 594"/>
                <a:gd name="T17" fmla="*/ 542 h 566"/>
                <a:gd name="T18" fmla="*/ 141 w 594"/>
                <a:gd name="T19" fmla="*/ 533 h 566"/>
                <a:gd name="T20" fmla="*/ 55 w 594"/>
                <a:gd name="T21" fmla="*/ 449 h 566"/>
                <a:gd name="T22" fmla="*/ 241 w 594"/>
                <a:gd name="T23" fmla="*/ 265 h 566"/>
                <a:gd name="T24" fmla="*/ 200 w 594"/>
                <a:gd name="T25" fmla="*/ 153 h 566"/>
                <a:gd name="T26" fmla="*/ 196 w 594"/>
                <a:gd name="T27"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566">
                  <a:moveTo>
                    <a:pt x="196" y="0"/>
                  </a:moveTo>
                  <a:cubicBezTo>
                    <a:pt x="196" y="0"/>
                    <a:pt x="253" y="12"/>
                    <a:pt x="279" y="34"/>
                  </a:cubicBezTo>
                  <a:cubicBezTo>
                    <a:pt x="305" y="55"/>
                    <a:pt x="322" y="67"/>
                    <a:pt x="329" y="70"/>
                  </a:cubicBezTo>
                  <a:cubicBezTo>
                    <a:pt x="336" y="72"/>
                    <a:pt x="353" y="84"/>
                    <a:pt x="358" y="132"/>
                  </a:cubicBezTo>
                  <a:cubicBezTo>
                    <a:pt x="363" y="179"/>
                    <a:pt x="360" y="215"/>
                    <a:pt x="406" y="246"/>
                  </a:cubicBezTo>
                  <a:cubicBezTo>
                    <a:pt x="451" y="277"/>
                    <a:pt x="594" y="456"/>
                    <a:pt x="561" y="492"/>
                  </a:cubicBezTo>
                  <a:cubicBezTo>
                    <a:pt x="527" y="528"/>
                    <a:pt x="508" y="540"/>
                    <a:pt x="494" y="523"/>
                  </a:cubicBezTo>
                  <a:cubicBezTo>
                    <a:pt x="480" y="506"/>
                    <a:pt x="477" y="482"/>
                    <a:pt x="446" y="509"/>
                  </a:cubicBezTo>
                  <a:cubicBezTo>
                    <a:pt x="415" y="535"/>
                    <a:pt x="391" y="566"/>
                    <a:pt x="377" y="542"/>
                  </a:cubicBezTo>
                  <a:cubicBezTo>
                    <a:pt x="363" y="518"/>
                    <a:pt x="282" y="513"/>
                    <a:pt x="141" y="533"/>
                  </a:cubicBezTo>
                  <a:cubicBezTo>
                    <a:pt x="0" y="552"/>
                    <a:pt x="33" y="482"/>
                    <a:pt x="55" y="449"/>
                  </a:cubicBezTo>
                  <a:cubicBezTo>
                    <a:pt x="76" y="416"/>
                    <a:pt x="220" y="282"/>
                    <a:pt x="241" y="265"/>
                  </a:cubicBezTo>
                  <a:cubicBezTo>
                    <a:pt x="262" y="249"/>
                    <a:pt x="222" y="167"/>
                    <a:pt x="200" y="153"/>
                  </a:cubicBezTo>
                  <a:cubicBezTo>
                    <a:pt x="179" y="139"/>
                    <a:pt x="160" y="31"/>
                    <a:pt x="196" y="0"/>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ṡ1îḑê">
              <a:extLst>
                <a:ext uri="{FF2B5EF4-FFF2-40B4-BE49-F238E27FC236}">
                  <a16:creationId xmlns:a16="http://schemas.microsoft.com/office/drawing/2014/main" id="{6D1513F1-4A9B-43EB-8FDC-9EC5CAE4D8F3}"/>
                </a:ext>
              </a:extLst>
            </p:cNvPr>
            <p:cNvSpPr/>
            <p:nvPr/>
          </p:nvSpPr>
          <p:spPr bwMode="auto">
            <a:xfrm>
              <a:off x="3344290" y="3992955"/>
              <a:ext cx="505615" cy="371648"/>
            </a:xfrm>
            <a:custGeom>
              <a:avLst/>
              <a:gdLst>
                <a:gd name="T0" fmla="*/ 55 w 253"/>
                <a:gd name="T1" fmla="*/ 65 h 186"/>
                <a:gd name="T2" fmla="*/ 62 w 253"/>
                <a:gd name="T3" fmla="*/ 105 h 186"/>
                <a:gd name="T4" fmla="*/ 163 w 253"/>
                <a:gd name="T5" fmla="*/ 57 h 186"/>
                <a:gd name="T6" fmla="*/ 237 w 253"/>
                <a:gd name="T7" fmla="*/ 41 h 186"/>
                <a:gd name="T8" fmla="*/ 170 w 253"/>
                <a:gd name="T9" fmla="*/ 91 h 186"/>
                <a:gd name="T10" fmla="*/ 39 w 253"/>
                <a:gd name="T11" fmla="*/ 172 h 186"/>
                <a:gd name="T12" fmla="*/ 0 w 253"/>
                <a:gd name="T13" fmla="*/ 79 h 186"/>
                <a:gd name="T14" fmla="*/ 55 w 253"/>
                <a:gd name="T15" fmla="*/ 65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186">
                  <a:moveTo>
                    <a:pt x="55" y="65"/>
                  </a:moveTo>
                  <a:cubicBezTo>
                    <a:pt x="62" y="105"/>
                    <a:pt x="62" y="105"/>
                    <a:pt x="62" y="105"/>
                  </a:cubicBezTo>
                  <a:cubicBezTo>
                    <a:pt x="163" y="57"/>
                    <a:pt x="163" y="57"/>
                    <a:pt x="163" y="57"/>
                  </a:cubicBezTo>
                  <a:cubicBezTo>
                    <a:pt x="163" y="57"/>
                    <a:pt x="253" y="0"/>
                    <a:pt x="237" y="41"/>
                  </a:cubicBezTo>
                  <a:cubicBezTo>
                    <a:pt x="220" y="81"/>
                    <a:pt x="170" y="91"/>
                    <a:pt x="170" y="91"/>
                  </a:cubicBezTo>
                  <a:cubicBezTo>
                    <a:pt x="170" y="91"/>
                    <a:pt x="62" y="186"/>
                    <a:pt x="39" y="172"/>
                  </a:cubicBezTo>
                  <a:cubicBezTo>
                    <a:pt x="15" y="158"/>
                    <a:pt x="0" y="79"/>
                    <a:pt x="0" y="79"/>
                  </a:cubicBezTo>
                  <a:lnTo>
                    <a:pt x="55" y="65"/>
                  </a:lnTo>
                  <a:close/>
                </a:path>
              </a:pathLst>
            </a:cu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ṧ1îḑê">
              <a:extLst>
                <a:ext uri="{FF2B5EF4-FFF2-40B4-BE49-F238E27FC236}">
                  <a16:creationId xmlns:a16="http://schemas.microsoft.com/office/drawing/2014/main" id="{345ABC86-BA30-437D-AE0F-42CEC5D0F80F}"/>
                </a:ext>
              </a:extLst>
            </p:cNvPr>
            <p:cNvSpPr/>
            <p:nvPr/>
          </p:nvSpPr>
          <p:spPr bwMode="auto">
            <a:xfrm>
              <a:off x="3243816" y="3893561"/>
              <a:ext cx="253888" cy="315469"/>
            </a:xfrm>
            <a:custGeom>
              <a:avLst/>
              <a:gdLst>
                <a:gd name="T0" fmla="*/ 62 w 127"/>
                <a:gd name="T1" fmla="*/ 0 h 158"/>
                <a:gd name="T2" fmla="*/ 120 w 127"/>
                <a:gd name="T3" fmla="*/ 64 h 158"/>
                <a:gd name="T4" fmla="*/ 117 w 127"/>
                <a:gd name="T5" fmla="*/ 115 h 158"/>
                <a:gd name="T6" fmla="*/ 48 w 127"/>
                <a:gd name="T7" fmla="*/ 138 h 158"/>
                <a:gd name="T8" fmla="*/ 62 w 127"/>
                <a:gd name="T9" fmla="*/ 0 h 158"/>
              </a:gdLst>
              <a:ahLst/>
              <a:cxnLst>
                <a:cxn ang="0">
                  <a:pos x="T0" y="T1"/>
                </a:cxn>
                <a:cxn ang="0">
                  <a:pos x="T2" y="T3"/>
                </a:cxn>
                <a:cxn ang="0">
                  <a:pos x="T4" y="T5"/>
                </a:cxn>
                <a:cxn ang="0">
                  <a:pos x="T6" y="T7"/>
                </a:cxn>
                <a:cxn ang="0">
                  <a:pos x="T8" y="T9"/>
                </a:cxn>
              </a:cxnLst>
              <a:rect l="0" t="0" r="r" b="b"/>
              <a:pathLst>
                <a:path w="127" h="158">
                  <a:moveTo>
                    <a:pt x="62" y="0"/>
                  </a:moveTo>
                  <a:cubicBezTo>
                    <a:pt x="62" y="0"/>
                    <a:pt x="122" y="29"/>
                    <a:pt x="120" y="64"/>
                  </a:cubicBezTo>
                  <a:cubicBezTo>
                    <a:pt x="117" y="100"/>
                    <a:pt x="127" y="107"/>
                    <a:pt x="117" y="115"/>
                  </a:cubicBezTo>
                  <a:cubicBezTo>
                    <a:pt x="108" y="122"/>
                    <a:pt x="55" y="158"/>
                    <a:pt x="48" y="138"/>
                  </a:cubicBezTo>
                  <a:cubicBezTo>
                    <a:pt x="41" y="119"/>
                    <a:pt x="0" y="21"/>
                    <a:pt x="62" y="0"/>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şļiḑé">
              <a:extLst>
                <a:ext uri="{FF2B5EF4-FFF2-40B4-BE49-F238E27FC236}">
                  <a16:creationId xmlns:a16="http://schemas.microsoft.com/office/drawing/2014/main" id="{16DF3B19-57D7-4869-AC48-6A47DB8391DF}"/>
                </a:ext>
              </a:extLst>
            </p:cNvPr>
            <p:cNvSpPr/>
            <p:nvPr/>
          </p:nvSpPr>
          <p:spPr bwMode="auto">
            <a:xfrm>
              <a:off x="3086081" y="3368500"/>
              <a:ext cx="199869" cy="197709"/>
            </a:xfrm>
            <a:prstGeom prst="ellipse">
              <a:avLst/>
            </a:pr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ḻiḑè">
              <a:extLst>
                <a:ext uri="{FF2B5EF4-FFF2-40B4-BE49-F238E27FC236}">
                  <a16:creationId xmlns:a16="http://schemas.microsoft.com/office/drawing/2014/main" id="{F7948C78-111D-49F5-9DD1-B6F84D117621}"/>
                </a:ext>
              </a:extLst>
            </p:cNvPr>
            <p:cNvSpPr/>
            <p:nvPr/>
          </p:nvSpPr>
          <p:spPr bwMode="auto">
            <a:xfrm>
              <a:off x="3050428" y="3457090"/>
              <a:ext cx="204191" cy="132886"/>
            </a:xfrm>
            <a:custGeom>
              <a:avLst/>
              <a:gdLst>
                <a:gd name="T0" fmla="*/ 25 w 102"/>
                <a:gd name="T1" fmla="*/ 47 h 67"/>
                <a:gd name="T2" fmla="*/ 95 w 102"/>
                <a:gd name="T3" fmla="*/ 36 h 67"/>
                <a:gd name="T4" fmla="*/ 102 w 102"/>
                <a:gd name="T5" fmla="*/ 21 h 67"/>
                <a:gd name="T6" fmla="*/ 47 w 102"/>
                <a:gd name="T7" fmla="*/ 64 h 67"/>
                <a:gd name="T8" fmla="*/ 3 w 102"/>
                <a:gd name="T9" fmla="*/ 8 h 67"/>
                <a:gd name="T10" fmla="*/ 5 w 102"/>
                <a:gd name="T11" fmla="*/ 0 h 67"/>
                <a:gd name="T12" fmla="*/ 25 w 102"/>
                <a:gd name="T13" fmla="*/ 47 h 67"/>
              </a:gdLst>
              <a:ahLst/>
              <a:cxnLst>
                <a:cxn ang="0">
                  <a:pos x="T0" y="T1"/>
                </a:cxn>
                <a:cxn ang="0">
                  <a:pos x="T2" y="T3"/>
                </a:cxn>
                <a:cxn ang="0">
                  <a:pos x="T4" y="T5"/>
                </a:cxn>
                <a:cxn ang="0">
                  <a:pos x="T6" y="T7"/>
                </a:cxn>
                <a:cxn ang="0">
                  <a:pos x="T8" y="T9"/>
                </a:cxn>
                <a:cxn ang="0">
                  <a:pos x="T10" y="T11"/>
                </a:cxn>
                <a:cxn ang="0">
                  <a:pos x="T12" y="T13"/>
                </a:cxn>
              </a:cxnLst>
              <a:rect l="0" t="0" r="r" b="b"/>
              <a:pathLst>
                <a:path w="102" h="67">
                  <a:moveTo>
                    <a:pt x="25" y="47"/>
                  </a:moveTo>
                  <a:cubicBezTo>
                    <a:pt x="48" y="63"/>
                    <a:pt x="79" y="58"/>
                    <a:pt x="95" y="36"/>
                  </a:cubicBezTo>
                  <a:cubicBezTo>
                    <a:pt x="98" y="31"/>
                    <a:pt x="101" y="26"/>
                    <a:pt x="102" y="21"/>
                  </a:cubicBezTo>
                  <a:cubicBezTo>
                    <a:pt x="99" y="48"/>
                    <a:pt x="74" y="67"/>
                    <a:pt x="47" y="64"/>
                  </a:cubicBezTo>
                  <a:cubicBezTo>
                    <a:pt x="19" y="60"/>
                    <a:pt x="0" y="36"/>
                    <a:pt x="3" y="8"/>
                  </a:cubicBezTo>
                  <a:cubicBezTo>
                    <a:pt x="4" y="6"/>
                    <a:pt x="4" y="3"/>
                    <a:pt x="5" y="0"/>
                  </a:cubicBezTo>
                  <a:cubicBezTo>
                    <a:pt x="3" y="18"/>
                    <a:pt x="11" y="36"/>
                    <a:pt x="25" y="47"/>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ṧļïḍe">
              <a:extLst>
                <a:ext uri="{FF2B5EF4-FFF2-40B4-BE49-F238E27FC236}">
                  <a16:creationId xmlns:a16="http://schemas.microsoft.com/office/drawing/2014/main" id="{8733D93D-53AB-400F-9E34-6303CCF9CBD1}"/>
                </a:ext>
              </a:extLst>
            </p:cNvPr>
            <p:cNvSpPr/>
            <p:nvPr/>
          </p:nvSpPr>
          <p:spPr bwMode="auto">
            <a:xfrm>
              <a:off x="3151984" y="3466813"/>
              <a:ext cx="296022" cy="294942"/>
            </a:xfrm>
            <a:prstGeom prst="ellipse">
              <a:avLst/>
            </a:pr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šliḑé">
              <a:extLst>
                <a:ext uri="{FF2B5EF4-FFF2-40B4-BE49-F238E27FC236}">
                  <a16:creationId xmlns:a16="http://schemas.microsoft.com/office/drawing/2014/main" id="{6DBF1D1A-F6D6-439E-AA81-32F7CAF2DEF3}"/>
                </a:ext>
              </a:extLst>
            </p:cNvPr>
            <p:cNvSpPr/>
            <p:nvPr/>
          </p:nvSpPr>
          <p:spPr bwMode="auto">
            <a:xfrm>
              <a:off x="3400469" y="3658040"/>
              <a:ext cx="33492" cy="61582"/>
            </a:xfrm>
            <a:prstGeom prst="ellipse">
              <a:avLst/>
            </a:pr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ṡlídé">
              <a:extLst>
                <a:ext uri="{FF2B5EF4-FFF2-40B4-BE49-F238E27FC236}">
                  <a16:creationId xmlns:a16="http://schemas.microsoft.com/office/drawing/2014/main" id="{D1654332-4FA3-480B-8936-8EDF83312F2B}"/>
                </a:ext>
              </a:extLst>
            </p:cNvPr>
            <p:cNvSpPr/>
            <p:nvPr/>
          </p:nvSpPr>
          <p:spPr bwMode="auto">
            <a:xfrm>
              <a:off x="3431801" y="2395083"/>
              <a:ext cx="5328401" cy="0"/>
            </a:xfrm>
            <a:prstGeom prst="line">
              <a:avLst/>
            </a:prstGeom>
            <a:noFill/>
            <a:ln w="23813" cap="flat">
              <a:solidFill>
                <a:srgbClr val="F2F2F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9" name="islïḋe">
              <a:extLst>
                <a:ext uri="{FF2B5EF4-FFF2-40B4-BE49-F238E27FC236}">
                  <a16:creationId xmlns:a16="http://schemas.microsoft.com/office/drawing/2014/main" id="{5CD605EC-B691-4BFC-BC6F-D79E5FC74A87}"/>
                </a:ext>
              </a:extLst>
            </p:cNvPr>
            <p:cNvSpPr/>
            <p:nvPr/>
          </p:nvSpPr>
          <p:spPr bwMode="auto">
            <a:xfrm>
              <a:off x="1946287" y="5665373"/>
              <a:ext cx="8299427" cy="0"/>
            </a:xfrm>
            <a:prstGeom prst="line">
              <a:avLst/>
            </a:prstGeom>
            <a:noFill/>
            <a:ln w="23813" cap="flat">
              <a:solidFill>
                <a:srgbClr val="3F3D56"/>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1" name="iṣḷíde">
              <a:extLst>
                <a:ext uri="{FF2B5EF4-FFF2-40B4-BE49-F238E27FC236}">
                  <a16:creationId xmlns:a16="http://schemas.microsoft.com/office/drawing/2014/main" id="{72F3FE26-435C-48D4-8274-765CCD62D0C6}"/>
                </a:ext>
              </a:extLst>
            </p:cNvPr>
            <p:cNvSpPr/>
            <p:nvPr/>
          </p:nvSpPr>
          <p:spPr bwMode="auto">
            <a:xfrm>
              <a:off x="6313156" y="3787684"/>
              <a:ext cx="683877" cy="682796"/>
            </a:xfrm>
            <a:prstGeom prst="rect">
              <a:avLst/>
            </a:prstGeom>
            <a:solidFill>
              <a:srgbClr val="FFFFFF"/>
            </a:solidFill>
            <a:ln w="23813" cap="flat">
              <a:solidFill>
                <a:srgbClr val="3F3D56"/>
              </a:solidFill>
              <a:prstDash val="solid"/>
              <a:miter lim="800000"/>
              <a:headEnd/>
              <a:tailEnd/>
            </a:ln>
          </p:spPr>
          <p:txBody>
            <a:bodyPr anchor="ctr"/>
            <a:lstStyle/>
            <a:p>
              <a:pPr algn="ctr"/>
              <a:endParaRPr/>
            </a:p>
          </p:txBody>
        </p:sp>
      </p:grpSp>
      <p:grpSp>
        <p:nvGrpSpPr>
          <p:cNvPr id="165" name="组合 164"/>
          <p:cNvGrpSpPr/>
          <p:nvPr/>
        </p:nvGrpSpPr>
        <p:grpSpPr>
          <a:xfrm>
            <a:off x="1115002" y="1277738"/>
            <a:ext cx="6652124" cy="2035552"/>
            <a:chOff x="563179" y="1400071"/>
            <a:chExt cx="6652124" cy="2035552"/>
          </a:xfrm>
        </p:grpSpPr>
        <p:sp>
          <p:nvSpPr>
            <p:cNvPr id="6" name="Google Shape;176;p18">
              <a:extLst>
                <a:ext uri="{FF2B5EF4-FFF2-40B4-BE49-F238E27FC236}">
                  <a16:creationId xmlns:a16="http://schemas.microsoft.com/office/drawing/2014/main" id="{241A1A28-742E-8747-935F-787C691B3419}"/>
                </a:ext>
              </a:extLst>
            </p:cNvPr>
            <p:cNvSpPr txBox="1">
              <a:spLocks/>
            </p:cNvSpPr>
            <p:nvPr/>
          </p:nvSpPr>
          <p:spPr>
            <a:xfrm>
              <a:off x="563179" y="1400071"/>
              <a:ext cx="5157489" cy="54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altLang="zh-CN" sz="1400" b="0" spc="300" dirty="0">
                  <a:solidFill>
                    <a:srgbClr val="A6A6A6"/>
                  </a:solidFill>
                  <a:latin typeface="微软雅黑" panose="020B0503020204020204" pitchFamily="34" charset="-122"/>
                  <a:ea typeface="微软雅黑" panose="020B0503020204020204" pitchFamily="34" charset="-122"/>
                </a:rPr>
                <a:t>19</a:t>
              </a:r>
              <a:r>
                <a:rPr lang="zh-CN" altLang="en-US" sz="1400" b="0" spc="300" dirty="0">
                  <a:solidFill>
                    <a:srgbClr val="A6A6A6"/>
                  </a:solidFill>
                  <a:latin typeface="微软雅黑" panose="020B0503020204020204" pitchFamily="34" charset="-122"/>
                  <a:ea typeface="微软雅黑" panose="020B0503020204020204" pitchFamily="34" charset="-122"/>
                </a:rPr>
                <a:t>组课题</a:t>
              </a:r>
              <a:r>
                <a:rPr lang="en-US" altLang="zh-CN" sz="1400" b="0" spc="300" dirty="0">
                  <a:solidFill>
                    <a:srgbClr val="A6A6A6"/>
                  </a:solidFill>
                  <a:latin typeface="微软雅黑" panose="020B0503020204020204" pitchFamily="34" charset="-122"/>
                  <a:ea typeface="微软雅黑" panose="020B0503020204020204" pitchFamily="34" charset="-122"/>
                </a:rPr>
                <a:t>-</a:t>
              </a:r>
              <a:r>
                <a:rPr lang="zh-CN" altLang="en-US" sz="1400" b="0" spc="300" dirty="0">
                  <a:solidFill>
                    <a:srgbClr val="A6A6A6"/>
                  </a:solidFill>
                  <a:latin typeface="微软雅黑" panose="020B0503020204020204" pitchFamily="34" charset="-122"/>
                  <a:ea typeface="微软雅黑" panose="020B0503020204020204" pitchFamily="34" charset="-122"/>
                </a:rPr>
                <a:t>质量感知的媒体传输优化</a:t>
              </a:r>
            </a:p>
          </p:txBody>
        </p:sp>
        <p:sp>
          <p:nvSpPr>
            <p:cNvPr id="9" name="Google Shape;177;p18">
              <a:extLst>
                <a:ext uri="{FF2B5EF4-FFF2-40B4-BE49-F238E27FC236}">
                  <a16:creationId xmlns:a16="http://schemas.microsoft.com/office/drawing/2014/main" id="{619D514D-82D3-9D44-BB65-0DD981F79E4B}"/>
                </a:ext>
              </a:extLst>
            </p:cNvPr>
            <p:cNvSpPr txBox="1">
              <a:spLocks/>
            </p:cNvSpPr>
            <p:nvPr/>
          </p:nvSpPr>
          <p:spPr>
            <a:xfrm>
              <a:off x="563179" y="2894423"/>
              <a:ext cx="4845928" cy="54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Clr>
                  <a:schemeClr val="bg1"/>
                </a:buClr>
                <a:buNone/>
              </a:pPr>
              <a:r>
                <a:rPr lang="en-US" altLang="zh-CN" sz="1400" dirty="0">
                  <a:solidFill>
                    <a:srgbClr val="514E7F"/>
                  </a:solidFill>
                  <a:latin typeface="微软雅黑" panose="020B0503020204020204" pitchFamily="34" charset="-122"/>
                  <a:ea typeface="微软雅黑" panose="020B0503020204020204" pitchFamily="34" charset="-122"/>
                </a:rPr>
                <a:t> </a:t>
              </a:r>
              <a:r>
                <a:rPr lang="zh-CN" altLang="en-US" dirty="0">
                  <a:solidFill>
                    <a:schemeClr val="bg1">
                      <a:lumMod val="65000"/>
                    </a:schemeClr>
                  </a:solidFill>
                  <a:latin typeface="微软雅黑" panose="020B0503020204020204" pitchFamily="34" charset="-122"/>
                  <a:ea typeface="微软雅黑" panose="020B0503020204020204" pitchFamily="34" charset="-122"/>
                </a:rPr>
                <a:t>熊绎维  李杨  单开禹  邹程龙  郝进华  王胤文  仝昊楠</a:t>
              </a:r>
            </a:p>
          </p:txBody>
        </p:sp>
        <p:sp>
          <p:nvSpPr>
            <p:cNvPr id="10" name="Google Shape;176;p18">
              <a:extLst>
                <a:ext uri="{FF2B5EF4-FFF2-40B4-BE49-F238E27FC236}">
                  <a16:creationId xmlns:a16="http://schemas.microsoft.com/office/drawing/2014/main" id="{F2676D1A-346D-48CF-BA64-2E65FB651B96}"/>
                </a:ext>
              </a:extLst>
            </p:cNvPr>
            <p:cNvSpPr txBox="1">
              <a:spLocks/>
            </p:cNvSpPr>
            <p:nvPr/>
          </p:nvSpPr>
          <p:spPr>
            <a:xfrm>
              <a:off x="563181" y="1762140"/>
              <a:ext cx="6652122" cy="12671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altLang="zh-CN" sz="3000" dirty="0">
                  <a:solidFill>
                    <a:srgbClr val="514E7F"/>
                  </a:solidFill>
                  <a:latin typeface="微软雅黑" panose="020B0503020204020204" pitchFamily="34" charset="-122"/>
                  <a:ea typeface="微软雅黑" panose="020B0503020204020204" pitchFamily="34" charset="-122"/>
                </a:rPr>
                <a:t>Quality-aware  Media  Streaming                         Transmission  Optimization</a:t>
              </a:r>
              <a:endParaRPr lang="zh-CN" altLang="en-US" sz="3000" dirty="0">
                <a:solidFill>
                  <a:srgbClr val="514E7F"/>
                </a:solidFill>
                <a:latin typeface="微软雅黑" panose="020B0503020204020204" pitchFamily="34" charset="-122"/>
                <a:ea typeface="微软雅黑" panose="020B0503020204020204" pitchFamily="34" charset="-122"/>
              </a:endParaRPr>
            </a:p>
          </p:txBody>
        </p:sp>
        <p:cxnSp>
          <p:nvCxnSpPr>
            <p:cNvPr id="158" name="直接连接符 157"/>
            <p:cNvCxnSpPr/>
            <p:nvPr/>
          </p:nvCxnSpPr>
          <p:spPr>
            <a:xfrm flipH="1">
              <a:off x="697665" y="2865465"/>
              <a:ext cx="419173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697665" y="1784811"/>
              <a:ext cx="419173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slz="http://schemas.microsoft.com/office/powerpoint/2016/slidezoom">
        <mc:Choice Requires="pslz">
          <p:graphicFrame>
            <p:nvGraphicFramePr>
              <p:cNvPr id="12" name="幻灯片缩放定位 11">
                <a:extLst>
                  <a:ext uri="{FF2B5EF4-FFF2-40B4-BE49-F238E27FC236}">
                    <a16:creationId xmlns:a16="http://schemas.microsoft.com/office/drawing/2014/main" id="{F0762EFE-0E32-469D-8301-BE1A1D20D01D}"/>
                  </a:ext>
                </a:extLst>
              </p:cNvPr>
              <p:cNvGraphicFramePr>
                <a:graphicFrameLocks noChangeAspect="1"/>
              </p:cNvGraphicFramePr>
              <p:nvPr>
                <p:extLst>
                  <p:ext uri="{D42A27DB-BD31-4B8C-83A1-F6EECF244321}">
                    <p14:modId xmlns:p14="http://schemas.microsoft.com/office/powerpoint/2010/main" val="4258961331"/>
                  </p:ext>
                </p:extLst>
              </p:nvPr>
            </p:nvGraphicFramePr>
            <p:xfrm rot="5400000">
              <a:off x="9239266" y="3593134"/>
              <a:ext cx="2286000" cy="1285875"/>
            </p:xfrm>
            <a:graphic>
              <a:graphicData uri="http://schemas.microsoft.com/office/powerpoint/2016/slidezoom">
                <pslz:sldZm>
                  <pslz:sldZmObj sldId="283" cId="1086638571">
                    <pslz:zmPr id="{9261F987-9FDF-4A9C-842E-8580BE35BE24}" returnToParent="0" transitionDur="1000">
                      <p166:blipFill xmlns:p166="http://schemas.microsoft.com/office/powerpoint/2016/6/main">
                        <a:blip r:embed="rId8"/>
                        <a:stretch>
                          <a:fillRect/>
                        </a:stretch>
                      </p166:blipFill>
                      <p166:spPr xmlns:p166="http://schemas.microsoft.com/office/powerpoint/2016/6/main">
                        <a:xfrm rot="5400000">
                          <a:off x="0" y="0"/>
                          <a:ext cx="2286000" cy="1285875"/>
                        </a:xfrm>
                        <a:prstGeom prst="rect">
                          <a:avLst/>
                        </a:prstGeom>
                        <a:ln w="3175">
                          <a:solidFill>
                            <a:prstClr val="ltGray"/>
                          </a:solidFill>
                        </a:ln>
                      </p166:spPr>
                    </pslz:zmPr>
                  </pslz:sldZmObj>
                </pslz:sldZm>
              </a:graphicData>
            </a:graphic>
          </p:graphicFrame>
        </mc:Choice>
        <mc:Fallback xmlns="">
          <p:pic>
            <p:nvPicPr>
              <p:cNvPr id="12" name="幻灯片缩放定位 11">
                <a:hlinkClick r:id="rId9" action="ppaction://hlinksldjump"/>
                <a:extLst>
                  <a:ext uri="{FF2B5EF4-FFF2-40B4-BE49-F238E27FC236}">
                    <a16:creationId xmlns:a16="http://schemas.microsoft.com/office/drawing/2014/main" id="{F0762EFE-0E32-469D-8301-BE1A1D20D01D}"/>
                  </a:ext>
                </a:extLst>
              </p:cNvPr>
              <p:cNvPicPr>
                <a:picLocks noGrp="1" noRot="1" noChangeAspect="1" noMove="1" noResize="1" noEditPoints="1" noAdjustHandles="1" noChangeArrowheads="1" noChangeShapeType="1"/>
              </p:cNvPicPr>
              <p:nvPr/>
            </p:nvPicPr>
            <p:blipFill>
              <a:blip r:embed="rId10"/>
              <a:stretch>
                <a:fillRect/>
              </a:stretch>
            </p:blipFill>
            <p:spPr>
              <a:xfrm rot="5400000">
                <a:off x="9239266" y="3593134"/>
                <a:ext cx="2286000" cy="1285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幻灯片缩放定位 16">
                <a:extLst>
                  <a:ext uri="{FF2B5EF4-FFF2-40B4-BE49-F238E27FC236}">
                    <a16:creationId xmlns:a16="http://schemas.microsoft.com/office/drawing/2014/main" id="{E7A08145-5EF7-4962-A22D-7ECC82C6A95F}"/>
                  </a:ext>
                </a:extLst>
              </p:cNvPr>
              <p:cNvGraphicFramePr>
                <a:graphicFrameLocks noChangeAspect="1"/>
              </p:cNvGraphicFramePr>
              <p:nvPr>
                <p:extLst>
                  <p:ext uri="{D42A27DB-BD31-4B8C-83A1-F6EECF244321}">
                    <p14:modId xmlns:p14="http://schemas.microsoft.com/office/powerpoint/2010/main" val="3282195925"/>
                  </p:ext>
                </p:extLst>
              </p:nvPr>
            </p:nvGraphicFramePr>
            <p:xfrm>
              <a:off x="11625459" y="3620543"/>
              <a:ext cx="2286000" cy="1285875"/>
            </p:xfrm>
            <a:graphic>
              <a:graphicData uri="http://schemas.microsoft.com/office/powerpoint/2016/slidezoom">
                <pslz:sldZm>
                  <pslz:sldZmObj sldId="346" cId="244327586">
                    <pslz:zmPr id="{67BF5B9F-6212-48B8-A2FF-37488C344261}" returnToParent="0" transitionDur="1000">
                      <p166:blipFill xmlns:p166="http://schemas.microsoft.com/office/powerpoint/2016/6/main">
                        <a:blip r:embed="rId11"/>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17" name="幻灯片缩放定位 16">
                <a:hlinkClick r:id="rId12" action="ppaction://hlinksldjump"/>
                <a:extLst>
                  <a:ext uri="{FF2B5EF4-FFF2-40B4-BE49-F238E27FC236}">
                    <a16:creationId xmlns:a16="http://schemas.microsoft.com/office/drawing/2014/main" id="{E7A08145-5EF7-4962-A22D-7ECC82C6A95F}"/>
                  </a:ext>
                </a:extLst>
              </p:cNvPr>
              <p:cNvPicPr>
                <a:picLocks noGrp="1" noRot="1" noChangeAspect="1" noMove="1" noResize="1" noEditPoints="1" noAdjustHandles="1" noChangeArrowheads="1" noChangeShapeType="1"/>
              </p:cNvPicPr>
              <p:nvPr/>
            </p:nvPicPr>
            <p:blipFill>
              <a:blip r:embed="rId13"/>
              <a:stretch>
                <a:fillRect/>
              </a:stretch>
            </p:blipFill>
            <p:spPr>
              <a:xfrm>
                <a:off x="11625459" y="3620543"/>
                <a:ext cx="2286000" cy="1285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0" name="幻灯片缩放定位 29">
                <a:extLst>
                  <a:ext uri="{FF2B5EF4-FFF2-40B4-BE49-F238E27FC236}">
                    <a16:creationId xmlns:a16="http://schemas.microsoft.com/office/drawing/2014/main" id="{5C85553B-0D15-42A6-A404-E26884E873D8}"/>
                  </a:ext>
                </a:extLst>
              </p:cNvPr>
              <p:cNvGraphicFramePr>
                <a:graphicFrameLocks noChangeAspect="1"/>
              </p:cNvGraphicFramePr>
              <p:nvPr>
                <p:extLst>
                  <p:ext uri="{D42A27DB-BD31-4B8C-83A1-F6EECF244321}">
                    <p14:modId xmlns:p14="http://schemas.microsoft.com/office/powerpoint/2010/main" val="2004148190"/>
                  </p:ext>
                </p:extLst>
              </p:nvPr>
            </p:nvGraphicFramePr>
            <p:xfrm>
              <a:off x="14130768" y="3655963"/>
              <a:ext cx="2286000" cy="1285875"/>
            </p:xfrm>
            <a:graphic>
              <a:graphicData uri="http://schemas.microsoft.com/office/powerpoint/2016/slidezoom">
                <pslz:sldZm>
                  <pslz:sldZmObj sldId="294" cId="1256933337">
                    <pslz:zmPr id="{30FAF9D0-0436-4E2A-B18B-738FF0EC797D}" returnToParent="0" transitionDur="1000">
                      <p166:blipFill xmlns:p166="http://schemas.microsoft.com/office/powerpoint/2016/6/main">
                        <a:blip r:embed="rId14"/>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30" name="幻灯片缩放定位 29">
                <a:hlinkClick r:id="rId15" action="ppaction://hlinksldjump"/>
                <a:extLst>
                  <a:ext uri="{FF2B5EF4-FFF2-40B4-BE49-F238E27FC236}">
                    <a16:creationId xmlns:a16="http://schemas.microsoft.com/office/drawing/2014/main" id="{5C85553B-0D15-42A6-A404-E26884E873D8}"/>
                  </a:ext>
                </a:extLst>
              </p:cNvPr>
              <p:cNvPicPr>
                <a:picLocks noGrp="1" noRot="1" noChangeAspect="1" noMove="1" noResize="1" noEditPoints="1" noAdjustHandles="1" noChangeArrowheads="1" noChangeShapeType="1"/>
              </p:cNvPicPr>
              <p:nvPr/>
            </p:nvPicPr>
            <p:blipFill>
              <a:blip r:embed="rId16"/>
              <a:stretch>
                <a:fillRect/>
              </a:stretch>
            </p:blipFill>
            <p:spPr>
              <a:xfrm>
                <a:off x="14130768" y="3655963"/>
                <a:ext cx="2286000" cy="1285875"/>
              </a:xfrm>
              <a:prstGeom prst="rect">
                <a:avLst/>
              </a:prstGeom>
              <a:ln w="3175">
                <a:solidFill>
                  <a:prstClr val="ltGray"/>
                </a:solidFill>
              </a:ln>
            </p:spPr>
          </p:pic>
        </mc:Fallback>
      </mc:AlternateContent>
    </p:spTree>
    <p:extLst>
      <p:ext uri="{BB962C8B-B14F-4D97-AF65-F5344CB8AC3E}">
        <p14:creationId xmlns:p14="http://schemas.microsoft.com/office/powerpoint/2010/main" val="2413678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1">
            <a:extLst>
              <a:ext uri="{FF2B5EF4-FFF2-40B4-BE49-F238E27FC236}">
                <a16:creationId xmlns:a16="http://schemas.microsoft.com/office/drawing/2014/main" id="{42651C03-D15D-40A9-9457-E04FE3618C20}"/>
              </a:ext>
            </a:extLst>
          </p:cNvPr>
          <p:cNvSpPr/>
          <p:nvPr/>
        </p:nvSpPr>
        <p:spPr>
          <a:xfrm>
            <a:off x="541466" y="223952"/>
            <a:ext cx="3419232" cy="2128471"/>
          </a:xfrm>
          <a:prstGeom prst="roundRect">
            <a:avLst/>
          </a:prstGeom>
          <a:solidFill>
            <a:srgbClr val="514E7F">
              <a:alpha val="63000"/>
            </a:srgbClr>
          </a:solidFill>
          <a:ln w="19050">
            <a:solidFill>
              <a:srgbClr val="FF8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微软雅黑" panose="020B0503020204020204" pitchFamily="34" charset="-122"/>
              <a:ea typeface="微软雅黑" panose="020B0503020204020204" pitchFamily="34" charset="-122"/>
            </a:endParaRPr>
          </a:p>
        </p:txBody>
      </p:sp>
      <p:sp>
        <p:nvSpPr>
          <p:cNvPr id="25" name="TextBox 20">
            <a:extLst>
              <a:ext uri="{FF2B5EF4-FFF2-40B4-BE49-F238E27FC236}">
                <a16:creationId xmlns:a16="http://schemas.microsoft.com/office/drawing/2014/main" id="{DF03058B-EBAE-4F67-8805-EE1FDB804DC6}"/>
              </a:ext>
            </a:extLst>
          </p:cNvPr>
          <p:cNvSpPr txBox="1"/>
          <p:nvPr/>
        </p:nvSpPr>
        <p:spPr>
          <a:xfrm>
            <a:off x="853084" y="751119"/>
            <a:ext cx="2795993" cy="1444691"/>
          </a:xfrm>
          <a:prstGeom prst="rect">
            <a:avLst/>
          </a:prstGeom>
          <a:noFill/>
          <a:ln>
            <a:noFill/>
          </a:ln>
        </p:spPr>
        <p:txBody>
          <a:bodyPr wrap="square" rtlCol="0">
            <a:spAutoFit/>
          </a:bodyPr>
          <a:lstStyle/>
          <a:p>
            <a:pPr marL="285750" indent="-285750">
              <a:lnSpc>
                <a:spcPct val="150000"/>
              </a:lnSpc>
              <a:buClr>
                <a:schemeClr val="bg1"/>
              </a:buClr>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Norway</a:t>
            </a:r>
            <a:r>
              <a:rPr lang="zh-CN" altLang="en-US"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HSDPA</a:t>
            </a:r>
          </a:p>
          <a:p>
            <a:pPr marL="285750" indent="-285750">
              <a:lnSpc>
                <a:spcPct val="150000"/>
              </a:lnSpc>
              <a:buClr>
                <a:schemeClr val="bg1"/>
              </a:buClr>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FCC</a:t>
            </a:r>
            <a:r>
              <a:rPr lang="zh-CN" altLang="en-US"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endPar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a:p>
            <a:pPr marL="285750" indent="-285750">
              <a:lnSpc>
                <a:spcPct val="150000"/>
              </a:lnSpc>
              <a:buClr>
                <a:schemeClr val="bg1"/>
              </a:buClr>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Belgium</a:t>
            </a:r>
          </a:p>
          <a:p>
            <a:pPr marL="285750" indent="-285750">
              <a:lnSpc>
                <a:spcPct val="150000"/>
              </a:lnSpc>
              <a:buClr>
                <a:schemeClr val="bg1"/>
              </a:buClr>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Oboe</a:t>
            </a:r>
          </a:p>
          <a:p>
            <a:pPr marL="285750" indent="-285750">
              <a:lnSpc>
                <a:spcPct val="150000"/>
              </a:lnSpc>
              <a:buClr>
                <a:schemeClr val="bg1"/>
              </a:buClr>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Waterloo</a:t>
            </a:r>
            <a:r>
              <a:rPr lang="zh-CN" altLang="en-US"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Streaming</a:t>
            </a:r>
            <a:r>
              <a:rPr lang="zh-CN" altLang="en-US"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lang="en-US" altLang="zh-CN" sz="1200" dirty="0" err="1">
                <a:solidFill>
                  <a:schemeClr val="bg1"/>
                </a:solidFill>
                <a:latin typeface="微软雅黑" panose="020B0503020204020204" pitchFamily="34" charset="-122"/>
                <a:ea typeface="微软雅黑" panose="020B0503020204020204" pitchFamily="34" charset="-122"/>
                <a:cs typeface="Lato" panose="020F0502020204030203" pitchFamily="34" charset="0"/>
              </a:rPr>
              <a:t>QoE</a:t>
            </a:r>
            <a:endParaRPr lang="en-US" sz="1200" dirty="0">
              <a:solidFill>
                <a:schemeClr val="bg1"/>
              </a:solidFill>
              <a:latin typeface="微软雅黑" panose="020B0503020204020204" pitchFamily="34" charset="-122"/>
              <a:ea typeface="微软雅黑" panose="020B0503020204020204" pitchFamily="34" charset="-122"/>
            </a:endParaRPr>
          </a:p>
        </p:txBody>
      </p:sp>
      <p:sp>
        <p:nvSpPr>
          <p:cNvPr id="39" name="Google Shape;588;p31">
            <a:extLst>
              <a:ext uri="{FF2B5EF4-FFF2-40B4-BE49-F238E27FC236}">
                <a16:creationId xmlns:a16="http://schemas.microsoft.com/office/drawing/2014/main" id="{C70A4315-9BB6-4A78-8D44-115F41EC512F}"/>
              </a:ext>
            </a:extLst>
          </p:cNvPr>
          <p:cNvSpPr txBox="1">
            <a:spLocks/>
          </p:cNvSpPr>
          <p:nvPr/>
        </p:nvSpPr>
        <p:spPr>
          <a:xfrm>
            <a:off x="4682612" y="1575064"/>
            <a:ext cx="4461388" cy="2254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285750" indent="-285750">
              <a:lnSpc>
                <a:spcPct val="150000"/>
              </a:lnSpc>
              <a:spcAft>
                <a:spcPts val="1600"/>
              </a:spcAft>
              <a:buClr>
                <a:schemeClr val="bg1"/>
              </a:buClr>
            </a:pPr>
            <a:r>
              <a:rPr lang="en-US" altLang="zh-CN" sz="1600" b="1" dirty="0">
                <a:solidFill>
                  <a:schemeClr val="bg1"/>
                </a:solidFill>
                <a:latin typeface="微软雅黑" panose="020B0503020204020204" pitchFamily="34" charset="-122"/>
                <a:ea typeface="微软雅黑" panose="020B0503020204020204" pitchFamily="34" charset="-122"/>
              </a:rPr>
              <a:t>Easy to download</a:t>
            </a:r>
          </a:p>
          <a:p>
            <a:pPr marL="285750" indent="-285750">
              <a:lnSpc>
                <a:spcPct val="150000"/>
              </a:lnSpc>
              <a:spcAft>
                <a:spcPts val="1600"/>
              </a:spcAft>
              <a:buClr>
                <a:schemeClr val="bg1"/>
              </a:buClr>
            </a:pPr>
            <a:r>
              <a:rPr lang="en-US" altLang="zh-CN" sz="1600" b="1" dirty="0">
                <a:solidFill>
                  <a:schemeClr val="bg1"/>
                </a:solidFill>
                <a:latin typeface="微软雅黑" panose="020B0503020204020204" pitchFamily="34" charset="-122"/>
                <a:ea typeface="微软雅黑" panose="020B0503020204020204" pitchFamily="34" charset="-122"/>
              </a:rPr>
              <a:t>Structured data </a:t>
            </a:r>
          </a:p>
          <a:p>
            <a:pPr marL="285750" indent="-285750">
              <a:lnSpc>
                <a:spcPct val="150000"/>
              </a:lnSpc>
              <a:spcAft>
                <a:spcPts val="1600"/>
              </a:spcAft>
              <a:buClr>
                <a:schemeClr val="bg1"/>
              </a:buClr>
            </a:pPr>
            <a:r>
              <a:rPr lang="en-US" altLang="zh-CN" sz="1600" b="1" dirty="0">
                <a:solidFill>
                  <a:schemeClr val="bg1"/>
                </a:solidFill>
                <a:latin typeface="微软雅黑" panose="020B0503020204020204" pitchFamily="34" charset="-122"/>
                <a:ea typeface="微软雅黑" panose="020B0503020204020204" pitchFamily="34" charset="-122"/>
              </a:rPr>
              <a:t>Realistic network condition</a:t>
            </a:r>
          </a:p>
        </p:txBody>
      </p:sp>
      <p:pic>
        <p:nvPicPr>
          <p:cNvPr id="40" name="图片 39">
            <a:extLst>
              <a:ext uri="{FF2B5EF4-FFF2-40B4-BE49-F238E27FC236}">
                <a16:creationId xmlns:a16="http://schemas.microsoft.com/office/drawing/2014/main" id="{0462588D-3A96-4379-8BDC-C99752EF54EE}"/>
              </a:ext>
            </a:extLst>
          </p:cNvPr>
          <p:cNvPicPr>
            <a:picLocks noChangeAspect="1"/>
          </p:cNvPicPr>
          <p:nvPr/>
        </p:nvPicPr>
        <p:blipFill>
          <a:blip r:embed="rId3"/>
          <a:stretch>
            <a:fillRect/>
          </a:stretch>
        </p:blipFill>
        <p:spPr>
          <a:xfrm>
            <a:off x="539699" y="2421130"/>
            <a:ext cx="3419232" cy="22546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15">
            <a:extLst>
              <a:ext uri="{FF2B5EF4-FFF2-40B4-BE49-F238E27FC236}">
                <a16:creationId xmlns:a16="http://schemas.microsoft.com/office/drawing/2014/main" id="{A4FB8DA9-B6D6-4D8E-ABAE-7150CAC3028B}"/>
              </a:ext>
            </a:extLst>
          </p:cNvPr>
          <p:cNvSpPr txBox="1"/>
          <p:nvPr/>
        </p:nvSpPr>
        <p:spPr>
          <a:xfrm>
            <a:off x="853084" y="316656"/>
            <a:ext cx="2744662" cy="400110"/>
          </a:xfrm>
          <a:prstGeom prst="rect">
            <a:avLst/>
          </a:prstGeom>
          <a:noFill/>
          <a:ln>
            <a:noFill/>
          </a:ln>
        </p:spPr>
        <p:txBody>
          <a:bodyPr wrap="non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Real-world</a:t>
            </a:r>
            <a:r>
              <a:rPr lang="zh-CN" altLang="en-US" sz="20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lang="en-US" altLang="zh-CN" sz="20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datasets</a:t>
            </a:r>
            <a:endParaRPr lang="en-US" sz="2000" b="1"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p:txBody>
      </p:sp>
    </p:spTree>
    <p:extLst>
      <p:ext uri="{BB962C8B-B14F-4D97-AF65-F5344CB8AC3E}">
        <p14:creationId xmlns:p14="http://schemas.microsoft.com/office/powerpoint/2010/main" val="262969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84E63DD-632C-4ACE-BDFD-225E5228E77E}"/>
              </a:ext>
            </a:extLst>
          </p:cNvPr>
          <p:cNvSpPr txBox="1"/>
          <p:nvPr/>
        </p:nvSpPr>
        <p:spPr>
          <a:xfrm>
            <a:off x="130735" y="109306"/>
            <a:ext cx="2564091" cy="400110"/>
          </a:xfrm>
          <a:prstGeom prst="rect">
            <a:avLst/>
          </a:prstGeom>
          <a:noFill/>
        </p:spPr>
        <p:txBody>
          <a:bodyPr wrap="square" rtlCol="0">
            <a:spAutoFit/>
          </a:bodyPr>
          <a:lstStyle/>
          <a:p>
            <a:r>
              <a:rPr kumimoji="1" lang="en-US" altLang="zh-CN" sz="2000" b="1" dirty="0">
                <a:solidFill>
                  <a:schemeClr val="bg1"/>
                </a:solidFill>
              </a:rPr>
              <a:t>ABR</a:t>
            </a:r>
            <a:r>
              <a:rPr kumimoji="1" lang="zh-CN" altLang="en-US" sz="2000" b="1" dirty="0">
                <a:solidFill>
                  <a:schemeClr val="bg1"/>
                </a:solidFill>
              </a:rPr>
              <a:t> </a:t>
            </a:r>
            <a:r>
              <a:rPr kumimoji="1" lang="en-US" altLang="zh-CN" sz="2000" b="1" dirty="0">
                <a:solidFill>
                  <a:schemeClr val="bg1"/>
                </a:solidFill>
              </a:rPr>
              <a:t>Controller</a:t>
            </a:r>
            <a:endParaRPr kumimoji="1" lang="zh-CN" altLang="en-US" sz="2000" b="1" dirty="0">
              <a:solidFill>
                <a:schemeClr val="bg1"/>
              </a:solidFill>
            </a:endParaRPr>
          </a:p>
        </p:txBody>
      </p:sp>
      <mc:AlternateContent xmlns:mc="http://schemas.openxmlformats.org/markup-compatibility/2006" xmlns:psez="http://schemas.microsoft.com/office/powerpoint/2016/sectionzoom">
        <mc:Choice Requires="psez">
          <p:graphicFrame>
            <p:nvGraphicFramePr>
              <p:cNvPr id="43" name="节缩放定位 42">
                <a:extLst>
                  <a:ext uri="{FF2B5EF4-FFF2-40B4-BE49-F238E27FC236}">
                    <a16:creationId xmlns:a16="http://schemas.microsoft.com/office/drawing/2014/main" id="{27F49585-AAE3-451F-9B29-4D8761E17BEF}"/>
                  </a:ext>
                </a:extLst>
              </p:cNvPr>
              <p:cNvGraphicFramePr>
                <a:graphicFrameLocks noChangeAspect="1"/>
              </p:cNvGraphicFramePr>
              <p:nvPr/>
            </p:nvGraphicFramePr>
            <p:xfrm>
              <a:off x="1266903" y="1662963"/>
              <a:ext cx="1620000" cy="1620000"/>
            </p:xfrm>
            <a:graphic>
              <a:graphicData uri="http://schemas.microsoft.com/office/powerpoint/2016/sectionzoom">
                <psez:sectionZm>
                  <psez:sectionZmObj sectionId="{9C826874-196C-4357-9D63-E888DC298044}">
                    <psez:zmPr id="{CE59AF59-FA22-43C7-806E-952E74FC6A06}" imageType="cover" transitionDur="1000">
                      <p166:blipFill xmlns:p166="http://schemas.microsoft.com/office/powerpoint/2016/6/main">
                        <a:blip r:embed="rId3"/>
                        <a:stretch>
                          <a:fillRect/>
                        </a:stretch>
                      </p166:blipFill>
                      <p166:spPr xmlns:p166="http://schemas.microsoft.com/office/powerpoint/2016/6/main">
                        <a:xfrm>
                          <a:off x="0" y="0"/>
                          <a:ext cx="1620000" cy="1620000"/>
                        </a:xfrm>
                        <a:prstGeom prst="rect">
                          <a:avLst/>
                        </a:prstGeom>
                      </p166:spPr>
                    </psez:zmPr>
                  </psez:sectionZmObj>
                </psez:sectionZm>
              </a:graphicData>
            </a:graphic>
          </p:graphicFrame>
        </mc:Choice>
        <mc:Fallback xmlns="">
          <p:pic>
            <p:nvPicPr>
              <p:cNvPr id="43" name="节缩放定位 42">
                <a:hlinkClick r:id="rId4" action="ppaction://hlinksldjump"/>
                <a:extLst>
                  <a:ext uri="{FF2B5EF4-FFF2-40B4-BE49-F238E27FC236}">
                    <a16:creationId xmlns:a16="http://schemas.microsoft.com/office/drawing/2014/main" id="{27F49585-AAE3-451F-9B29-4D8761E17BEF}"/>
                  </a:ext>
                </a:extLst>
              </p:cNvPr>
              <p:cNvPicPr>
                <a:picLocks noGrp="1" noRot="1" noChangeAspect="1" noMove="1" noResize="1" noEditPoints="1" noAdjustHandles="1" noChangeArrowheads="1" noChangeShapeType="1"/>
              </p:cNvPicPr>
              <p:nvPr/>
            </p:nvPicPr>
            <p:blipFill>
              <a:blip r:embed="rId5"/>
              <a:stretch>
                <a:fillRect/>
              </a:stretch>
            </p:blipFill>
            <p:spPr>
              <a:xfrm>
                <a:off x="1266903" y="1662963"/>
                <a:ext cx="1620000" cy="162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47" name="节缩放定位 46">
                <a:extLst>
                  <a:ext uri="{FF2B5EF4-FFF2-40B4-BE49-F238E27FC236}">
                    <a16:creationId xmlns:a16="http://schemas.microsoft.com/office/drawing/2014/main" id="{27DD7044-C27E-49F0-8819-4461E43A98CD}"/>
                  </a:ext>
                </a:extLst>
              </p:cNvPr>
              <p:cNvGraphicFramePr>
                <a:graphicFrameLocks noChangeAspect="1"/>
              </p:cNvGraphicFramePr>
              <p:nvPr/>
            </p:nvGraphicFramePr>
            <p:xfrm>
              <a:off x="5969137" y="1662963"/>
              <a:ext cx="1623411" cy="1620000"/>
            </p:xfrm>
            <a:graphic>
              <a:graphicData uri="http://schemas.microsoft.com/office/powerpoint/2016/sectionzoom">
                <psez:sectionZm>
                  <psez:sectionZmObj sectionId="{16BFC494-CD46-4819-B9D5-B4848F3C7CB0}">
                    <psez:zmPr id="{45225B1E-E1CA-4926-A111-2C90C5919AC4}" imageType="cover" transitionDur="1000">
                      <p166:blipFill xmlns:p166="http://schemas.microsoft.com/office/powerpoint/2016/6/main">
                        <a:blip r:embed="rId6"/>
                        <a:stretch>
                          <a:fillRect/>
                        </a:stretch>
                      </p166:blipFill>
                      <p166:spPr xmlns:p166="http://schemas.microsoft.com/office/powerpoint/2016/6/main">
                        <a:xfrm>
                          <a:off x="0" y="0"/>
                          <a:ext cx="1623411" cy="1620000"/>
                        </a:xfrm>
                        <a:prstGeom prst="rect">
                          <a:avLst/>
                        </a:prstGeom>
                        <a:ln>
                          <a:noFill/>
                        </a:ln>
                        <a:effectLst>
                          <a:outerShdw blurRad="292100" dist="139700" dir="2700000" algn="tl" rotWithShape="0">
                            <a:srgbClr val="333333">
                              <a:alpha val="65000"/>
                            </a:srgbClr>
                          </a:outerShdw>
                        </a:effectLst>
                      </p166:spPr>
                    </psez:zmPr>
                  </psez:sectionZmObj>
                </psez:sectionZm>
              </a:graphicData>
            </a:graphic>
          </p:graphicFrame>
        </mc:Choice>
        <mc:Fallback xmlns="">
          <p:pic>
            <p:nvPicPr>
              <p:cNvPr id="47" name="节缩放定位 46">
                <a:hlinkClick r:id="rId8" action="ppaction://hlinksldjump"/>
                <a:extLst>
                  <a:ext uri="{FF2B5EF4-FFF2-40B4-BE49-F238E27FC236}">
                    <a16:creationId xmlns:a16="http://schemas.microsoft.com/office/drawing/2014/main" id="{27DD7044-C27E-49F0-8819-4461E43A98CD}"/>
                  </a:ext>
                </a:extLst>
              </p:cNvPr>
              <p:cNvPicPr>
                <a:picLocks noGrp="1" noRot="1" noChangeAspect="1" noMove="1" noResize="1" noEditPoints="1" noAdjustHandles="1" noChangeArrowheads="1" noChangeShapeType="1"/>
              </p:cNvPicPr>
              <p:nvPr/>
            </p:nvPicPr>
            <p:blipFill>
              <a:blip r:embed="rId7"/>
              <a:stretch>
                <a:fillRect/>
              </a:stretch>
            </p:blipFill>
            <p:spPr>
              <a:xfrm>
                <a:off x="5969137" y="1662963"/>
                <a:ext cx="1623411" cy="1620000"/>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3" name="幻灯片缩放定位 2">
                <a:extLst>
                  <a:ext uri="{FF2B5EF4-FFF2-40B4-BE49-F238E27FC236}">
                    <a16:creationId xmlns:a16="http://schemas.microsoft.com/office/drawing/2014/main" id="{1246E18C-3A02-433C-9630-9C139FF18577}"/>
                  </a:ext>
                </a:extLst>
              </p:cNvPr>
              <p:cNvGraphicFramePr>
                <a:graphicFrameLocks noChangeAspect="1"/>
              </p:cNvGraphicFramePr>
              <p:nvPr/>
            </p:nvGraphicFramePr>
            <p:xfrm>
              <a:off x="3618020" y="1628016"/>
              <a:ext cx="1620000" cy="1644592"/>
            </p:xfrm>
            <a:graphic>
              <a:graphicData uri="http://schemas.microsoft.com/office/powerpoint/2016/slidezoom">
                <pslz:sldZm>
                  <pslz:sldZmObj sldId="347" cId="475296418">
                    <pslz:zmPr id="{0674ED8B-4D6E-4995-AAD0-E6DF9BE96609}" returnToParent="0" imageType="cover" transitionDur="1000">
                      <p166:blipFill xmlns:p166="http://schemas.microsoft.com/office/powerpoint/2016/6/main">
                        <a:blip r:embed="rId9"/>
                        <a:stretch>
                          <a:fillRect/>
                        </a:stretch>
                      </p166:blipFill>
                      <p166:spPr xmlns:p166="http://schemas.microsoft.com/office/powerpoint/2016/6/main">
                        <a:xfrm>
                          <a:off x="0" y="0"/>
                          <a:ext cx="1620000" cy="1644592"/>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3" name="幻灯片缩放定位 2">
                <a:hlinkClick r:id="rId10" action="ppaction://hlinksldjump"/>
                <a:extLst>
                  <a:ext uri="{FF2B5EF4-FFF2-40B4-BE49-F238E27FC236}">
                    <a16:creationId xmlns:a16="http://schemas.microsoft.com/office/drawing/2014/main" id="{1246E18C-3A02-433C-9630-9C139FF18577}"/>
                  </a:ext>
                </a:extLst>
              </p:cNvPr>
              <p:cNvPicPr>
                <a:picLocks noGrp="1" noRot="1" noChangeAspect="1" noMove="1" noResize="1" noEditPoints="1" noAdjustHandles="1" noChangeArrowheads="1" noChangeShapeType="1"/>
              </p:cNvPicPr>
              <p:nvPr/>
            </p:nvPicPr>
            <p:blipFill>
              <a:blip r:embed="rId11"/>
              <a:stretch>
                <a:fillRect/>
              </a:stretch>
            </p:blipFill>
            <p:spPr>
              <a:xfrm>
                <a:off x="3618020" y="1628016"/>
                <a:ext cx="1620000" cy="1644592"/>
              </a:xfrm>
              <a:prstGeom prst="rect">
                <a:avLst/>
              </a:prstGeom>
              <a:ln>
                <a:noFill/>
              </a:ln>
              <a:effectLst>
                <a:outerShdw blurRad="292100" dist="139700" dir="2700000" algn="tl" rotWithShape="0">
                  <a:srgbClr val="333333">
                    <a:alpha val="65000"/>
                  </a:srgbClr>
                </a:outerShdw>
              </a:effectLst>
            </p:spPr>
          </p:pic>
        </mc:Fallback>
      </mc:AlternateContent>
    </p:spTree>
    <p:extLst>
      <p:ext uri="{BB962C8B-B14F-4D97-AF65-F5344CB8AC3E}">
        <p14:creationId xmlns:p14="http://schemas.microsoft.com/office/powerpoint/2010/main" val="293559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35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4C14D336-D54F-854F-9F33-8494DC823367}"/>
              </a:ext>
            </a:extLst>
          </p:cNvPr>
          <p:cNvGrpSpPr/>
          <p:nvPr/>
        </p:nvGrpSpPr>
        <p:grpSpPr>
          <a:xfrm>
            <a:off x="3679725" y="620547"/>
            <a:ext cx="1668852" cy="1663084"/>
            <a:chOff x="238432" y="906895"/>
            <a:chExt cx="3296619" cy="3296620"/>
          </a:xfrm>
        </p:grpSpPr>
        <p:sp>
          <p:nvSpPr>
            <p:cNvPr id="47" name="椭圆 46">
              <a:extLst>
                <a:ext uri="{FF2B5EF4-FFF2-40B4-BE49-F238E27FC236}">
                  <a16:creationId xmlns:a16="http://schemas.microsoft.com/office/drawing/2014/main" id="{15509174-1C44-E646-AC2C-B71FC1952F45}"/>
                </a:ext>
              </a:extLst>
            </p:cNvPr>
            <p:cNvSpPr/>
            <p:nvPr/>
          </p:nvSpPr>
          <p:spPr>
            <a:xfrm>
              <a:off x="238432" y="906895"/>
              <a:ext cx="3296619" cy="3296620"/>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pic>
          <p:nvPicPr>
            <p:cNvPr id="48" name="图形 47" descr="带齿轮的头部">
              <a:extLst>
                <a:ext uri="{FF2B5EF4-FFF2-40B4-BE49-F238E27FC236}">
                  <a16:creationId xmlns:a16="http://schemas.microsoft.com/office/drawing/2014/main" id="{B5E32F00-D863-094A-BBCA-705C3F685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9638" y="1411230"/>
              <a:ext cx="679636" cy="679636"/>
            </a:xfrm>
            <a:prstGeom prst="rect">
              <a:avLst/>
            </a:prstGeom>
          </p:spPr>
        </p:pic>
        <p:sp>
          <p:nvSpPr>
            <p:cNvPr id="49" name="文本框 48">
              <a:extLst>
                <a:ext uri="{FF2B5EF4-FFF2-40B4-BE49-F238E27FC236}">
                  <a16:creationId xmlns:a16="http://schemas.microsoft.com/office/drawing/2014/main" id="{17A3D373-48D0-4141-BBA9-3E6241C7A90D}"/>
                </a:ext>
              </a:extLst>
            </p:cNvPr>
            <p:cNvSpPr txBox="1"/>
            <p:nvPr/>
          </p:nvSpPr>
          <p:spPr>
            <a:xfrm>
              <a:off x="614362" y="2595201"/>
              <a:ext cx="2570775" cy="588757"/>
            </a:xfrm>
            <a:prstGeom prst="rect">
              <a:avLst/>
            </a:prstGeom>
            <a:noFill/>
            <a:ln>
              <a:noFill/>
            </a:ln>
          </p:spPr>
          <p:txBody>
            <a:bodyPr wrap="square" rtlCol="0">
              <a:spAutoFit/>
            </a:bodyPr>
            <a:lstStyle/>
            <a:p>
              <a:pPr algn="ctr"/>
              <a:r>
                <a:rPr kumimoji="1" lang="en-US" altLang="zh-CN" sz="1600" b="1" dirty="0">
                  <a:solidFill>
                    <a:schemeClr val="bg1"/>
                  </a:solidFill>
                  <a:latin typeface="微软雅黑" panose="020B0503020204020204" pitchFamily="34" charset="-122"/>
                  <a:ea typeface="微软雅黑" panose="020B0503020204020204" pitchFamily="34" charset="-122"/>
                </a:rPr>
                <a:t>Algorithm</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F47D91DD-4A84-4A1F-B9FA-5ED2DB61E402}"/>
              </a:ext>
            </a:extLst>
          </p:cNvPr>
          <p:cNvGrpSpPr/>
          <p:nvPr/>
        </p:nvGrpSpPr>
        <p:grpSpPr>
          <a:xfrm>
            <a:off x="2234157" y="2300254"/>
            <a:ext cx="4658001" cy="1174261"/>
            <a:chOff x="2234157" y="2500361"/>
            <a:chExt cx="4658001" cy="974154"/>
          </a:xfrm>
        </p:grpSpPr>
        <p:cxnSp>
          <p:nvCxnSpPr>
            <p:cNvPr id="52" name="直线连接符 51">
              <a:extLst>
                <a:ext uri="{FF2B5EF4-FFF2-40B4-BE49-F238E27FC236}">
                  <a16:creationId xmlns:a16="http://schemas.microsoft.com/office/drawing/2014/main" id="{0811BB25-DA9D-1A48-B165-E2F8E30F246C}"/>
                </a:ext>
              </a:extLst>
            </p:cNvPr>
            <p:cNvCxnSpPr>
              <a:cxnSpLocks/>
            </p:cNvCxnSpPr>
            <p:nvPr/>
          </p:nvCxnSpPr>
          <p:spPr>
            <a:xfrm>
              <a:off x="2337196" y="2917426"/>
              <a:ext cx="4469607" cy="27302"/>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30" name="直线连接符 49">
              <a:extLst>
                <a:ext uri="{FF2B5EF4-FFF2-40B4-BE49-F238E27FC236}">
                  <a16:creationId xmlns:a16="http://schemas.microsoft.com/office/drawing/2014/main" id="{83E8866F-30E0-4923-8D49-E25BF7FA984C}"/>
                </a:ext>
              </a:extLst>
            </p:cNvPr>
            <p:cNvCxnSpPr>
              <a:cxnSpLocks/>
            </p:cNvCxnSpPr>
            <p:nvPr/>
          </p:nvCxnSpPr>
          <p:spPr>
            <a:xfrm>
              <a:off x="4516922" y="2500361"/>
              <a:ext cx="0" cy="852312"/>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sp>
          <p:nvSpPr>
            <p:cNvPr id="31" name="椭圆 30">
              <a:extLst>
                <a:ext uri="{FF2B5EF4-FFF2-40B4-BE49-F238E27FC236}">
                  <a16:creationId xmlns:a16="http://schemas.microsoft.com/office/drawing/2014/main" id="{55D4C211-6088-4CE1-BA8F-5A8D425A7BD3}"/>
                </a:ext>
              </a:extLst>
            </p:cNvPr>
            <p:cNvSpPr/>
            <p:nvPr/>
          </p:nvSpPr>
          <p:spPr>
            <a:xfrm>
              <a:off x="4421252" y="3302512"/>
              <a:ext cx="206078" cy="1608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solidFill>
              </a:endParaRPr>
            </a:p>
          </p:txBody>
        </p:sp>
        <p:cxnSp>
          <p:nvCxnSpPr>
            <p:cNvPr id="32" name="直线连接符 49">
              <a:extLst>
                <a:ext uri="{FF2B5EF4-FFF2-40B4-BE49-F238E27FC236}">
                  <a16:creationId xmlns:a16="http://schemas.microsoft.com/office/drawing/2014/main" id="{45C046BE-D50E-47F4-BE47-AA186B4BFC95}"/>
                </a:ext>
              </a:extLst>
            </p:cNvPr>
            <p:cNvCxnSpPr>
              <a:cxnSpLocks/>
            </p:cNvCxnSpPr>
            <p:nvPr/>
          </p:nvCxnSpPr>
          <p:spPr>
            <a:xfrm>
              <a:off x="6806803" y="2944727"/>
              <a:ext cx="0" cy="438231"/>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36" name="直线连接符 49">
              <a:extLst>
                <a:ext uri="{FF2B5EF4-FFF2-40B4-BE49-F238E27FC236}">
                  <a16:creationId xmlns:a16="http://schemas.microsoft.com/office/drawing/2014/main" id="{129C7147-975D-462C-A3CA-3C174CD69BAC}"/>
                </a:ext>
              </a:extLst>
            </p:cNvPr>
            <p:cNvCxnSpPr>
              <a:cxnSpLocks/>
            </p:cNvCxnSpPr>
            <p:nvPr/>
          </p:nvCxnSpPr>
          <p:spPr>
            <a:xfrm>
              <a:off x="2337196" y="2914442"/>
              <a:ext cx="0" cy="438231"/>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sp>
          <p:nvSpPr>
            <p:cNvPr id="40" name="椭圆 39">
              <a:extLst>
                <a:ext uri="{FF2B5EF4-FFF2-40B4-BE49-F238E27FC236}">
                  <a16:creationId xmlns:a16="http://schemas.microsoft.com/office/drawing/2014/main" id="{8EE080AC-59E0-4E51-8293-4A44765550D5}"/>
                </a:ext>
              </a:extLst>
            </p:cNvPr>
            <p:cNvSpPr/>
            <p:nvPr/>
          </p:nvSpPr>
          <p:spPr>
            <a:xfrm>
              <a:off x="2234157" y="3290068"/>
              <a:ext cx="206078" cy="1608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solidFill>
              </a:endParaRPr>
            </a:p>
          </p:txBody>
        </p:sp>
        <p:sp>
          <p:nvSpPr>
            <p:cNvPr id="41" name="椭圆 40">
              <a:extLst>
                <a:ext uri="{FF2B5EF4-FFF2-40B4-BE49-F238E27FC236}">
                  <a16:creationId xmlns:a16="http://schemas.microsoft.com/office/drawing/2014/main" id="{71AC2C9A-FB3D-440A-9E58-A9B0CFCA30FD}"/>
                </a:ext>
              </a:extLst>
            </p:cNvPr>
            <p:cNvSpPr/>
            <p:nvPr/>
          </p:nvSpPr>
          <p:spPr>
            <a:xfrm>
              <a:off x="6686080" y="3313626"/>
              <a:ext cx="206078" cy="1608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solidFill>
              </a:endParaRPr>
            </a:p>
          </p:txBody>
        </p:sp>
      </p:grpSp>
      <p:sp>
        <p:nvSpPr>
          <p:cNvPr id="57" name="Rounded Rectangle 11">
            <a:extLst>
              <a:ext uri="{FF2B5EF4-FFF2-40B4-BE49-F238E27FC236}">
                <a16:creationId xmlns:a16="http://schemas.microsoft.com/office/drawing/2014/main" id="{1123CFAA-7D34-479D-A8A6-3DC64F254BF6}"/>
              </a:ext>
            </a:extLst>
          </p:cNvPr>
          <p:cNvSpPr/>
          <p:nvPr/>
        </p:nvSpPr>
        <p:spPr>
          <a:xfrm>
            <a:off x="1710561" y="3553524"/>
            <a:ext cx="1265520" cy="690306"/>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文本框 58">
            <a:extLst>
              <a:ext uri="{FF2B5EF4-FFF2-40B4-BE49-F238E27FC236}">
                <a16:creationId xmlns:a16="http://schemas.microsoft.com/office/drawing/2014/main" id="{8FE84D71-B808-4DDB-B256-A04FA7FCC115}"/>
              </a:ext>
            </a:extLst>
          </p:cNvPr>
          <p:cNvSpPr txBox="1"/>
          <p:nvPr/>
        </p:nvSpPr>
        <p:spPr>
          <a:xfrm>
            <a:off x="1767179" y="3732001"/>
            <a:ext cx="2026762" cy="338554"/>
          </a:xfrm>
          <a:prstGeom prst="rect">
            <a:avLst/>
          </a:prstGeom>
          <a:noFill/>
        </p:spPr>
        <p:txBody>
          <a:bodyPr wrap="square" rtlCol="0">
            <a:spAutoFit/>
          </a:bodyPr>
          <a:lstStyle/>
          <a:p>
            <a:r>
              <a:rPr lang="en-US" altLang="zh-CN" sz="1600" b="1" dirty="0">
                <a:solidFill>
                  <a:schemeClr val="bg1"/>
                </a:solidFill>
                <a:latin typeface="Lato" panose="020F0502020204030203" pitchFamily="34" charset="0"/>
                <a:ea typeface="Lato" panose="020F0502020204030203" pitchFamily="34" charset="0"/>
                <a:cs typeface="Lato" panose="020F0502020204030203" pitchFamily="34" charset="0"/>
              </a:rPr>
              <a:t>Traditional</a:t>
            </a:r>
            <a:endParaRPr kumimoji="1" lang="zh-CN" altLang="en-US" sz="1600" b="1" dirty="0">
              <a:solidFill>
                <a:schemeClr val="bg1"/>
              </a:solidFill>
            </a:endParaRPr>
          </a:p>
        </p:txBody>
      </p:sp>
      <p:sp>
        <p:nvSpPr>
          <p:cNvPr id="60" name="Rounded Rectangle 11">
            <a:extLst>
              <a:ext uri="{FF2B5EF4-FFF2-40B4-BE49-F238E27FC236}">
                <a16:creationId xmlns:a16="http://schemas.microsoft.com/office/drawing/2014/main" id="{88627B25-61B3-469F-932A-3162D574852E}"/>
              </a:ext>
            </a:extLst>
          </p:cNvPr>
          <p:cNvSpPr/>
          <p:nvPr/>
        </p:nvSpPr>
        <p:spPr>
          <a:xfrm>
            <a:off x="3486704" y="3553524"/>
            <a:ext cx="2170590" cy="722014"/>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文本框 60">
            <a:extLst>
              <a:ext uri="{FF2B5EF4-FFF2-40B4-BE49-F238E27FC236}">
                <a16:creationId xmlns:a16="http://schemas.microsoft.com/office/drawing/2014/main" id="{1C5AB80A-4E86-4BCC-972A-94AC1DCA8CB3}"/>
              </a:ext>
            </a:extLst>
          </p:cNvPr>
          <p:cNvSpPr txBox="1"/>
          <p:nvPr/>
        </p:nvSpPr>
        <p:spPr>
          <a:xfrm>
            <a:off x="3793941" y="3739803"/>
            <a:ext cx="1643454" cy="338554"/>
          </a:xfrm>
          <a:prstGeom prst="rect">
            <a:avLst/>
          </a:prstGeom>
          <a:noFill/>
        </p:spPr>
        <p:txBody>
          <a:bodyPr wrap="square" rtlCol="0">
            <a:spAutoFit/>
          </a:bodyPr>
          <a:lstStyle/>
          <a:p>
            <a:r>
              <a:rPr lang="en-US" altLang="zh-CN" sz="1600" b="1" dirty="0">
                <a:solidFill>
                  <a:schemeClr val="bg1"/>
                </a:solidFill>
                <a:latin typeface="Lato" panose="020F0502020204030203" pitchFamily="34" charset="0"/>
                <a:ea typeface="Lato" panose="020F0502020204030203" pitchFamily="34" charset="0"/>
                <a:cs typeface="Lato" panose="020F0502020204030203" pitchFamily="34" charset="0"/>
              </a:rPr>
              <a:t>Learning-</a:t>
            </a:r>
            <a:r>
              <a:rPr kumimoji="1" lang="en-US" altLang="zh-CN" sz="1600" b="1" dirty="0">
                <a:solidFill>
                  <a:schemeClr val="bg1"/>
                </a:solidFill>
                <a:latin typeface="Lato" panose="020F0502020204030203" pitchFamily="34" charset="0"/>
                <a:ea typeface="Lato" panose="020F0502020204030203" pitchFamily="34" charset="0"/>
                <a:cs typeface="Lato" panose="020F0502020204030203" pitchFamily="34" charset="0"/>
              </a:rPr>
              <a:t>based</a:t>
            </a:r>
            <a:endParaRPr kumimoji="1" lang="zh-CN" altLang="en-US" sz="1200" b="1" dirty="0">
              <a:solidFill>
                <a:schemeClr val="bg1"/>
              </a:solidFill>
            </a:endParaRPr>
          </a:p>
        </p:txBody>
      </p:sp>
      <p:sp>
        <p:nvSpPr>
          <p:cNvPr id="63" name="Rounded Rectangle 11">
            <a:extLst>
              <a:ext uri="{FF2B5EF4-FFF2-40B4-BE49-F238E27FC236}">
                <a16:creationId xmlns:a16="http://schemas.microsoft.com/office/drawing/2014/main" id="{9BF6AC23-3F05-4D6A-83DC-FBC2EFF34151}"/>
              </a:ext>
            </a:extLst>
          </p:cNvPr>
          <p:cNvSpPr/>
          <p:nvPr/>
        </p:nvSpPr>
        <p:spPr>
          <a:xfrm>
            <a:off x="6167918" y="3553524"/>
            <a:ext cx="1242402" cy="690306"/>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4" name="文本框 63">
            <a:extLst>
              <a:ext uri="{FF2B5EF4-FFF2-40B4-BE49-F238E27FC236}">
                <a16:creationId xmlns:a16="http://schemas.microsoft.com/office/drawing/2014/main" id="{DFF50067-ECD9-4BD0-B31D-1EDC0FC218BF}"/>
              </a:ext>
            </a:extLst>
          </p:cNvPr>
          <p:cNvSpPr txBox="1"/>
          <p:nvPr/>
        </p:nvSpPr>
        <p:spPr>
          <a:xfrm>
            <a:off x="6383544" y="3729400"/>
            <a:ext cx="1049896" cy="338554"/>
          </a:xfrm>
          <a:prstGeom prst="rect">
            <a:avLst/>
          </a:prstGeom>
          <a:noFill/>
        </p:spPr>
        <p:txBody>
          <a:bodyPr wrap="square" rtlCol="0">
            <a:spAutoFit/>
          </a:bodyPr>
          <a:lstStyle/>
          <a:p>
            <a:r>
              <a:rPr lang="en-US" altLang="zh-CN" sz="1600" b="1" dirty="0">
                <a:solidFill>
                  <a:schemeClr val="bg1"/>
                </a:solidFill>
                <a:latin typeface="Lato" panose="020F0502020204030203" pitchFamily="34" charset="0"/>
                <a:ea typeface="Lato" panose="020F0502020204030203" pitchFamily="34" charset="0"/>
                <a:cs typeface="Lato" panose="020F0502020204030203" pitchFamily="34" charset="0"/>
              </a:rPr>
              <a:t>Others</a:t>
            </a:r>
            <a:endParaRPr kumimoji="1" lang="zh-CN" altLang="en-US" sz="1200" b="1" dirty="0">
              <a:solidFill>
                <a:schemeClr val="bg1"/>
              </a:solidFill>
            </a:endParaRPr>
          </a:p>
        </p:txBody>
      </p:sp>
    </p:spTree>
    <p:extLst>
      <p:ext uri="{BB962C8B-B14F-4D97-AF65-F5344CB8AC3E}">
        <p14:creationId xmlns:p14="http://schemas.microsoft.com/office/powerpoint/2010/main" val="475296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up)">
                                      <p:cBhvr>
                                        <p:cTn id="10" dur="500"/>
                                        <p:tgtEl>
                                          <p:spTgt spid="5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ipe(up)">
                                      <p:cBhvr>
                                        <p:cTn id="13" dur="500"/>
                                        <p:tgtEl>
                                          <p:spTgt spid="5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up)">
                                      <p:cBhvr>
                                        <p:cTn id="16" dur="500"/>
                                        <p:tgtEl>
                                          <p:spTgt spid="6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500"/>
                                        <p:tgtEl>
                                          <p:spTgt spid="61"/>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up)">
                                      <p:cBhvr>
                                        <p:cTn id="22" dur="500"/>
                                        <p:tgtEl>
                                          <p:spTgt spid="6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p:bldP spid="60" grpId="0" animBg="1"/>
      <p:bldP spid="61" grpId="0"/>
      <p:bldP spid="63" grpId="0" animBg="1"/>
      <p:bldP spid="6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99DB782C-1513-1144-B746-3CC988C28D2A}"/>
              </a:ext>
            </a:extLst>
          </p:cNvPr>
          <p:cNvGrpSpPr/>
          <p:nvPr/>
        </p:nvGrpSpPr>
        <p:grpSpPr>
          <a:xfrm>
            <a:off x="1473048" y="1217025"/>
            <a:ext cx="4101646" cy="3243353"/>
            <a:chOff x="209300" y="895652"/>
            <a:chExt cx="4840400" cy="3770879"/>
          </a:xfrm>
        </p:grpSpPr>
        <p:grpSp>
          <p:nvGrpSpPr>
            <p:cNvPr id="39" name="组合 38">
              <a:extLst>
                <a:ext uri="{FF2B5EF4-FFF2-40B4-BE49-F238E27FC236}">
                  <a16:creationId xmlns:a16="http://schemas.microsoft.com/office/drawing/2014/main" id="{1B26F3A8-0821-1C40-A121-EA8BB80A904F}"/>
                </a:ext>
              </a:extLst>
            </p:cNvPr>
            <p:cNvGrpSpPr/>
            <p:nvPr/>
          </p:nvGrpSpPr>
          <p:grpSpPr>
            <a:xfrm>
              <a:off x="3625031" y="1150175"/>
              <a:ext cx="999241" cy="488668"/>
              <a:chOff x="3625031" y="1150175"/>
              <a:chExt cx="999241" cy="488668"/>
            </a:xfrm>
          </p:grpSpPr>
          <p:cxnSp>
            <p:nvCxnSpPr>
              <p:cNvPr id="54" name="直线连接符 53">
                <a:extLst>
                  <a:ext uri="{FF2B5EF4-FFF2-40B4-BE49-F238E27FC236}">
                    <a16:creationId xmlns:a16="http://schemas.microsoft.com/office/drawing/2014/main" id="{53B531BA-4CAA-0E49-A019-0F889DBC4E5F}"/>
                  </a:ext>
                </a:extLst>
              </p:cNvPr>
              <p:cNvCxnSpPr>
                <a:cxnSpLocks/>
              </p:cNvCxnSpPr>
              <p:nvPr/>
            </p:nvCxnSpPr>
            <p:spPr>
              <a:xfrm flipV="1">
                <a:off x="3625031" y="1315484"/>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0777E0C3-E8AA-304D-829B-495DBDA09D79}"/>
                  </a:ext>
                </a:extLst>
              </p:cNvPr>
              <p:cNvSpPr/>
              <p:nvPr/>
            </p:nvSpPr>
            <p:spPr>
              <a:xfrm>
                <a:off x="4300913" y="1150175"/>
                <a:ext cx="323359" cy="32335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44" name="组合 43">
              <a:extLst>
                <a:ext uri="{FF2B5EF4-FFF2-40B4-BE49-F238E27FC236}">
                  <a16:creationId xmlns:a16="http://schemas.microsoft.com/office/drawing/2014/main" id="{12A1F6A8-75D3-1C41-A1FF-A379831FB939}"/>
                </a:ext>
              </a:extLst>
            </p:cNvPr>
            <p:cNvGrpSpPr/>
            <p:nvPr/>
          </p:nvGrpSpPr>
          <p:grpSpPr>
            <a:xfrm rot="1170623">
              <a:off x="4050458" y="2327982"/>
              <a:ext cx="999242" cy="488670"/>
              <a:chOff x="3636561" y="1130514"/>
              <a:chExt cx="999242" cy="488670"/>
            </a:xfrm>
          </p:grpSpPr>
          <p:cxnSp>
            <p:nvCxnSpPr>
              <p:cNvPr id="52" name="直线连接符 51">
                <a:extLst>
                  <a:ext uri="{FF2B5EF4-FFF2-40B4-BE49-F238E27FC236}">
                    <a16:creationId xmlns:a16="http://schemas.microsoft.com/office/drawing/2014/main" id="{0811BB25-DA9D-1A48-B165-E2F8E30F246C}"/>
                  </a:ext>
                </a:extLst>
              </p:cNvPr>
              <p:cNvCxnSpPr>
                <a:cxnSpLocks/>
              </p:cNvCxnSpPr>
              <p:nvPr/>
            </p:nvCxnSpPr>
            <p:spPr>
              <a:xfrm flipV="1">
                <a:off x="3636561" y="1295825"/>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a:extLst>
                  <a:ext uri="{FF2B5EF4-FFF2-40B4-BE49-F238E27FC236}">
                    <a16:creationId xmlns:a16="http://schemas.microsoft.com/office/drawing/2014/main" id="{278F4223-51E9-0A46-A808-EA5922C8053B}"/>
                  </a:ext>
                </a:extLst>
              </p:cNvPr>
              <p:cNvSpPr/>
              <p:nvPr/>
            </p:nvSpPr>
            <p:spPr>
              <a:xfrm>
                <a:off x="4312444" y="1130514"/>
                <a:ext cx="323359" cy="32335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45" name="组合 44">
              <a:extLst>
                <a:ext uri="{FF2B5EF4-FFF2-40B4-BE49-F238E27FC236}">
                  <a16:creationId xmlns:a16="http://schemas.microsoft.com/office/drawing/2014/main" id="{B6D5495A-843A-704E-9DFD-EAFAE96C18DB}"/>
                </a:ext>
              </a:extLst>
            </p:cNvPr>
            <p:cNvGrpSpPr/>
            <p:nvPr/>
          </p:nvGrpSpPr>
          <p:grpSpPr>
            <a:xfrm rot="2479530">
              <a:off x="3821377" y="3498945"/>
              <a:ext cx="999242" cy="488665"/>
              <a:chOff x="3640747" y="1105498"/>
              <a:chExt cx="999242" cy="488665"/>
            </a:xfrm>
          </p:grpSpPr>
          <p:cxnSp>
            <p:nvCxnSpPr>
              <p:cNvPr id="50" name="直线连接符 49">
                <a:extLst>
                  <a:ext uri="{FF2B5EF4-FFF2-40B4-BE49-F238E27FC236}">
                    <a16:creationId xmlns:a16="http://schemas.microsoft.com/office/drawing/2014/main" id="{6B5D9F3C-DEDA-6845-BED1-F4C14D654E85}"/>
                  </a:ext>
                </a:extLst>
              </p:cNvPr>
              <p:cNvCxnSpPr>
                <a:cxnSpLocks/>
              </p:cNvCxnSpPr>
              <p:nvPr/>
            </p:nvCxnSpPr>
            <p:spPr>
              <a:xfrm flipV="1">
                <a:off x="3640747" y="1270803"/>
                <a:ext cx="772998" cy="32336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0297DFBF-69EB-1848-BFC0-CB50E6BEBA26}"/>
                  </a:ext>
                </a:extLst>
              </p:cNvPr>
              <p:cNvSpPr/>
              <p:nvPr/>
            </p:nvSpPr>
            <p:spPr>
              <a:xfrm>
                <a:off x="4316630" y="1105498"/>
                <a:ext cx="323359" cy="3233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46" name="组合 45">
              <a:extLst>
                <a:ext uri="{FF2B5EF4-FFF2-40B4-BE49-F238E27FC236}">
                  <a16:creationId xmlns:a16="http://schemas.microsoft.com/office/drawing/2014/main" id="{4C14D336-D54F-854F-9F33-8494DC823367}"/>
                </a:ext>
              </a:extLst>
            </p:cNvPr>
            <p:cNvGrpSpPr/>
            <p:nvPr/>
          </p:nvGrpSpPr>
          <p:grpSpPr>
            <a:xfrm>
              <a:off x="209300" y="895652"/>
              <a:ext cx="3770878" cy="3770879"/>
              <a:chOff x="238432" y="906895"/>
              <a:chExt cx="3296619" cy="3296620"/>
            </a:xfrm>
          </p:grpSpPr>
          <p:sp>
            <p:nvSpPr>
              <p:cNvPr id="47" name="椭圆 46">
                <a:extLst>
                  <a:ext uri="{FF2B5EF4-FFF2-40B4-BE49-F238E27FC236}">
                    <a16:creationId xmlns:a16="http://schemas.microsoft.com/office/drawing/2014/main" id="{15509174-1C44-E646-AC2C-B71FC1952F45}"/>
                  </a:ext>
                </a:extLst>
              </p:cNvPr>
              <p:cNvSpPr/>
              <p:nvPr/>
            </p:nvSpPr>
            <p:spPr>
              <a:xfrm>
                <a:off x="238432" y="906895"/>
                <a:ext cx="3296619" cy="3296620"/>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pic>
            <p:nvPicPr>
              <p:cNvPr id="48" name="图形 47" descr="带齿轮的头部">
                <a:extLst>
                  <a:ext uri="{FF2B5EF4-FFF2-40B4-BE49-F238E27FC236}">
                    <a16:creationId xmlns:a16="http://schemas.microsoft.com/office/drawing/2014/main" id="{B5E32F00-D863-094A-BBCA-705C3F685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9638" y="1411230"/>
                <a:ext cx="679636" cy="679636"/>
              </a:xfrm>
              <a:prstGeom prst="rect">
                <a:avLst/>
              </a:prstGeom>
            </p:spPr>
          </p:pic>
          <p:sp>
            <p:nvSpPr>
              <p:cNvPr id="49" name="文本框 48">
                <a:extLst>
                  <a:ext uri="{FF2B5EF4-FFF2-40B4-BE49-F238E27FC236}">
                    <a16:creationId xmlns:a16="http://schemas.microsoft.com/office/drawing/2014/main" id="{17A3D373-48D0-4141-BBA9-3E6241C7A90D}"/>
                  </a:ext>
                </a:extLst>
              </p:cNvPr>
              <p:cNvSpPr txBox="1"/>
              <p:nvPr/>
            </p:nvSpPr>
            <p:spPr>
              <a:xfrm>
                <a:off x="598171" y="2401787"/>
                <a:ext cx="2570776" cy="594379"/>
              </a:xfrm>
              <a:prstGeom prst="rect">
                <a:avLst/>
              </a:prstGeom>
              <a:noFill/>
              <a:ln>
                <a:noFill/>
              </a:ln>
            </p:spPr>
            <p:txBody>
              <a:bodyPr wrap="square" rtlCol="0">
                <a:spAutoFit/>
              </a:bodyPr>
              <a:lstStyle/>
              <a:p>
                <a:pPr algn="ctr"/>
                <a:r>
                  <a:rPr kumimoji="1" lang="en-US" altLang="zh-CN" sz="3200" b="1" dirty="0">
                    <a:solidFill>
                      <a:schemeClr val="bg1"/>
                    </a:solidFill>
                    <a:latin typeface="微软雅黑" panose="020B0503020204020204" pitchFamily="34" charset="-122"/>
                    <a:ea typeface="微软雅黑" panose="020B0503020204020204" pitchFamily="34" charset="-122"/>
                  </a:rPr>
                  <a:t>Algorithm</a:t>
                </a:r>
                <a:endParaRPr kumimoji="1" lang="zh-CN" altLang="en-US" sz="3200" b="1" dirty="0">
                  <a:solidFill>
                    <a:schemeClr val="bg1"/>
                  </a:solidFill>
                  <a:latin typeface="微软雅黑" panose="020B0503020204020204" pitchFamily="34" charset="-122"/>
                  <a:ea typeface="微软雅黑" panose="020B0503020204020204" pitchFamily="34" charset="-122"/>
                </a:endParaRPr>
              </a:p>
            </p:txBody>
          </p:sp>
        </p:grpSp>
      </p:grpSp>
      <p:grpSp>
        <p:nvGrpSpPr>
          <p:cNvPr id="22" name="组合 21">
            <a:extLst>
              <a:ext uri="{FF2B5EF4-FFF2-40B4-BE49-F238E27FC236}">
                <a16:creationId xmlns:a16="http://schemas.microsoft.com/office/drawing/2014/main" id="{109BA43B-926C-DE42-BFD5-20D740B1696F}"/>
              </a:ext>
            </a:extLst>
          </p:cNvPr>
          <p:cNvGrpSpPr/>
          <p:nvPr/>
        </p:nvGrpSpPr>
        <p:grpSpPr>
          <a:xfrm>
            <a:off x="5824088" y="2069736"/>
            <a:ext cx="1161777" cy="1161777"/>
            <a:chOff x="4456921" y="2188690"/>
            <a:chExt cx="766119" cy="766119"/>
          </a:xfrm>
        </p:grpSpPr>
        <p:sp>
          <p:nvSpPr>
            <p:cNvPr id="29" name="椭圆 28">
              <a:extLst>
                <a:ext uri="{FF2B5EF4-FFF2-40B4-BE49-F238E27FC236}">
                  <a16:creationId xmlns:a16="http://schemas.microsoft.com/office/drawing/2014/main" id="{92D7702A-E620-2D4C-99DA-25016EB902EE}"/>
                </a:ext>
              </a:extLst>
            </p:cNvPr>
            <p:cNvSpPr/>
            <p:nvPr/>
          </p:nvSpPr>
          <p:spPr>
            <a:xfrm>
              <a:off x="4456921" y="2188690"/>
              <a:ext cx="766119" cy="766119"/>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38" name="文本框 37">
              <a:extLst>
                <a:ext uri="{FF2B5EF4-FFF2-40B4-BE49-F238E27FC236}">
                  <a16:creationId xmlns:a16="http://schemas.microsoft.com/office/drawing/2014/main" id="{A7F68E1D-5CAC-E249-8B50-C0A2BCD9FCD4}"/>
                </a:ext>
              </a:extLst>
            </p:cNvPr>
            <p:cNvSpPr txBox="1"/>
            <p:nvPr/>
          </p:nvSpPr>
          <p:spPr>
            <a:xfrm>
              <a:off x="4463987" y="2389168"/>
              <a:ext cx="751780" cy="385622"/>
            </a:xfrm>
            <a:prstGeom prst="rect">
              <a:avLst/>
            </a:prstGeom>
            <a:noFill/>
          </p:spPr>
          <p:txBody>
            <a:bodyPr wrap="square" rtlCol="0">
              <a:spAutoFit/>
            </a:bodyPr>
            <a:lstStyle/>
            <a:p>
              <a:pPr algn="ctr"/>
              <a:r>
                <a:rPr kumimoji="1" lang="en-US" altLang="zh-CN" sz="1600" dirty="0">
                  <a:solidFill>
                    <a:schemeClr val="bg1"/>
                  </a:solidFill>
                  <a:latin typeface="微软雅黑" panose="020B0503020204020204" pitchFamily="34" charset="-122"/>
                  <a:ea typeface="微软雅黑" panose="020B0503020204020204" pitchFamily="34" charset="-122"/>
                </a:rPr>
                <a:t>Learning</a:t>
              </a:r>
              <a:r>
                <a:rPr kumimoji="1" lang="zh-CN" altLang="en-US" sz="1600" dirty="0">
                  <a:solidFill>
                    <a:schemeClr val="bg1"/>
                  </a:solidFill>
                  <a:latin typeface="微软雅黑" panose="020B0503020204020204" pitchFamily="34" charset="-122"/>
                  <a:ea typeface="微软雅黑" panose="020B0503020204020204" pitchFamily="34" charset="-122"/>
                </a:rPr>
                <a:t> </a:t>
              </a:r>
              <a:r>
                <a:rPr kumimoji="1" lang="en-US" altLang="zh-CN" sz="1600" dirty="0">
                  <a:solidFill>
                    <a:schemeClr val="bg1"/>
                  </a:solidFill>
                  <a:latin typeface="微软雅黑" panose="020B0503020204020204" pitchFamily="34" charset="-122"/>
                  <a:ea typeface="微软雅黑" panose="020B0503020204020204" pitchFamily="34" charset="-122"/>
                </a:rPr>
                <a:t>based</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2D866A69-671D-C446-BA6E-D04CACC6B66A}"/>
              </a:ext>
            </a:extLst>
          </p:cNvPr>
          <p:cNvGrpSpPr/>
          <p:nvPr/>
        </p:nvGrpSpPr>
        <p:grpSpPr>
          <a:xfrm>
            <a:off x="5288604" y="459582"/>
            <a:ext cx="1367982" cy="1161777"/>
            <a:chOff x="4388931" y="2188690"/>
            <a:chExt cx="902098" cy="766119"/>
          </a:xfrm>
        </p:grpSpPr>
        <p:sp>
          <p:nvSpPr>
            <p:cNvPr id="27" name="椭圆 26">
              <a:extLst>
                <a:ext uri="{FF2B5EF4-FFF2-40B4-BE49-F238E27FC236}">
                  <a16:creationId xmlns:a16="http://schemas.microsoft.com/office/drawing/2014/main" id="{A3995088-E77F-F04C-8A67-C8F1E25328F1}"/>
                </a:ext>
              </a:extLst>
            </p:cNvPr>
            <p:cNvSpPr/>
            <p:nvPr/>
          </p:nvSpPr>
          <p:spPr>
            <a:xfrm>
              <a:off x="4456921" y="2188690"/>
              <a:ext cx="766118" cy="766119"/>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28" name="文本框 27">
              <a:extLst>
                <a:ext uri="{FF2B5EF4-FFF2-40B4-BE49-F238E27FC236}">
                  <a16:creationId xmlns:a16="http://schemas.microsoft.com/office/drawing/2014/main" id="{49EC546B-280F-974A-AF58-2796F4106085}"/>
                </a:ext>
              </a:extLst>
            </p:cNvPr>
            <p:cNvSpPr txBox="1"/>
            <p:nvPr/>
          </p:nvSpPr>
          <p:spPr>
            <a:xfrm>
              <a:off x="4388931" y="2447491"/>
              <a:ext cx="902098" cy="223255"/>
            </a:xfrm>
            <a:prstGeom prst="rect">
              <a:avLst/>
            </a:prstGeom>
            <a:noFill/>
          </p:spPr>
          <p:txBody>
            <a:bodyPr wrap="square" rtlCol="0">
              <a:spAutoFit/>
            </a:bodyPr>
            <a:lstStyle/>
            <a:p>
              <a:pPr algn="ctr"/>
              <a:r>
                <a:rPr kumimoji="1" lang="en-US" altLang="zh-CN" sz="1600" dirty="0">
                  <a:solidFill>
                    <a:schemeClr val="bg1"/>
                  </a:solidFill>
                  <a:latin typeface="微软雅黑" panose="020B0503020204020204" pitchFamily="34" charset="-122"/>
                  <a:ea typeface="微软雅黑" panose="020B0503020204020204" pitchFamily="34" charset="-122"/>
                </a:rPr>
                <a:t>Traditional</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D9143A6F-FFAA-7940-BC36-1DD106122979}"/>
              </a:ext>
            </a:extLst>
          </p:cNvPr>
          <p:cNvGrpSpPr/>
          <p:nvPr/>
        </p:nvGrpSpPr>
        <p:grpSpPr>
          <a:xfrm>
            <a:off x="5498524" y="3598186"/>
            <a:ext cx="1188345" cy="1161777"/>
            <a:chOff x="4439401" y="2188690"/>
            <a:chExt cx="783639" cy="766119"/>
          </a:xfrm>
        </p:grpSpPr>
        <p:sp>
          <p:nvSpPr>
            <p:cNvPr id="25" name="椭圆 24">
              <a:extLst>
                <a:ext uri="{FF2B5EF4-FFF2-40B4-BE49-F238E27FC236}">
                  <a16:creationId xmlns:a16="http://schemas.microsoft.com/office/drawing/2014/main" id="{B8F2EE30-D616-D64E-BC7C-9164EB075F1D}"/>
                </a:ext>
              </a:extLst>
            </p:cNvPr>
            <p:cNvSpPr/>
            <p:nvPr/>
          </p:nvSpPr>
          <p:spPr>
            <a:xfrm>
              <a:off x="4456921" y="2188690"/>
              <a:ext cx="766119" cy="766119"/>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26" name="文本框 25">
              <a:extLst>
                <a:ext uri="{FF2B5EF4-FFF2-40B4-BE49-F238E27FC236}">
                  <a16:creationId xmlns:a16="http://schemas.microsoft.com/office/drawing/2014/main" id="{8CD20520-6C16-8B45-922D-01326AFDB4E3}"/>
                </a:ext>
              </a:extLst>
            </p:cNvPr>
            <p:cNvSpPr txBox="1"/>
            <p:nvPr/>
          </p:nvSpPr>
          <p:spPr>
            <a:xfrm>
              <a:off x="4439401" y="2455139"/>
              <a:ext cx="751780" cy="223255"/>
            </a:xfrm>
            <a:prstGeom prst="rect">
              <a:avLst/>
            </a:prstGeom>
            <a:noFill/>
          </p:spPr>
          <p:txBody>
            <a:bodyPr wrap="square" rtlCol="0">
              <a:spAutoFit/>
            </a:bodyPr>
            <a:lstStyle/>
            <a:p>
              <a:pPr algn="ctr"/>
              <a:r>
                <a:rPr kumimoji="1" lang="en-US" altLang="zh-CN" sz="1600" dirty="0">
                  <a:solidFill>
                    <a:schemeClr val="bg1"/>
                  </a:solidFill>
                  <a:latin typeface="微软雅黑" panose="020B0503020204020204" pitchFamily="34" charset="-122"/>
                  <a:ea typeface="微软雅黑" panose="020B0503020204020204" pitchFamily="34" charset="-122"/>
                </a:rPr>
                <a:t>Others</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75296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11">
            <a:extLst>
              <a:ext uri="{FF2B5EF4-FFF2-40B4-BE49-F238E27FC236}">
                <a16:creationId xmlns:a16="http://schemas.microsoft.com/office/drawing/2014/main" id="{553C28D0-FDD4-854E-BAD0-B6C43783E384}"/>
              </a:ext>
            </a:extLst>
          </p:cNvPr>
          <p:cNvSpPr/>
          <p:nvPr/>
        </p:nvSpPr>
        <p:spPr>
          <a:xfrm>
            <a:off x="525472" y="562593"/>
            <a:ext cx="2356297" cy="4019980"/>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ounded Rectangle 11">
            <a:extLst>
              <a:ext uri="{FF2B5EF4-FFF2-40B4-BE49-F238E27FC236}">
                <a16:creationId xmlns:a16="http://schemas.microsoft.com/office/drawing/2014/main" id="{6AD23F10-3656-DD44-8D15-F4396200C8C2}"/>
              </a:ext>
            </a:extLst>
          </p:cNvPr>
          <p:cNvSpPr/>
          <p:nvPr/>
        </p:nvSpPr>
        <p:spPr>
          <a:xfrm>
            <a:off x="3309808" y="562593"/>
            <a:ext cx="2524383" cy="3999986"/>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ounded Rectangle 11">
            <a:extLst>
              <a:ext uri="{FF2B5EF4-FFF2-40B4-BE49-F238E27FC236}">
                <a16:creationId xmlns:a16="http://schemas.microsoft.com/office/drawing/2014/main" id="{15F7D818-F9A9-8743-B224-ABC1CC83E33A}"/>
              </a:ext>
            </a:extLst>
          </p:cNvPr>
          <p:cNvSpPr/>
          <p:nvPr/>
        </p:nvSpPr>
        <p:spPr>
          <a:xfrm>
            <a:off x="6262230" y="562593"/>
            <a:ext cx="2524384" cy="3999986"/>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 name="矩形 43">
            <a:extLst>
              <a:ext uri="{FF2B5EF4-FFF2-40B4-BE49-F238E27FC236}">
                <a16:creationId xmlns:a16="http://schemas.microsoft.com/office/drawing/2014/main" id="{D3EBB3A2-28AC-6341-90B9-B773D4CB81DD}"/>
              </a:ext>
            </a:extLst>
          </p:cNvPr>
          <p:cNvSpPr/>
          <p:nvPr/>
        </p:nvSpPr>
        <p:spPr>
          <a:xfrm>
            <a:off x="771890" y="1492397"/>
            <a:ext cx="2097798" cy="1910459"/>
          </a:xfrm>
          <a:prstGeom prst="rect">
            <a:avLst/>
          </a:prstGeom>
        </p:spPr>
        <p:txBody>
          <a:bodyPr wrap="square">
            <a:spAutoFit/>
          </a:bodyPr>
          <a:lstStyle/>
          <a:p>
            <a:pPr marL="285750" indent="-285750">
              <a:lnSpc>
                <a:spcPct val="150000"/>
              </a:lnSpc>
              <a:buClr>
                <a:schemeClr val="bg1"/>
              </a:buClr>
              <a:buFont typeface="Arial" panose="020B0604020202020204" pitchFamily="34" charset="0"/>
              <a:buChar char="•"/>
            </a:pPr>
            <a:r>
              <a:rPr lang="en-US" altLang="zh-CN" sz="1000" dirty="0">
                <a:solidFill>
                  <a:schemeClr val="bg1"/>
                </a:solidFill>
                <a:latin typeface="+mj-lt"/>
                <a:ea typeface="Lato" panose="020F0502020204030203" pitchFamily="34" charset="0"/>
                <a:cs typeface="Lato" panose="020F0502020204030203" pitchFamily="34" charset="0"/>
              </a:rPr>
              <a:t>Rate-based</a:t>
            </a:r>
            <a:r>
              <a:rPr lang="zh-CN" altLang="en-US" sz="1000" dirty="0">
                <a:solidFill>
                  <a:schemeClr val="bg1"/>
                </a:solidFill>
                <a:latin typeface="+mj-lt"/>
                <a:ea typeface="Lato" panose="020F0502020204030203" pitchFamily="34" charset="0"/>
                <a:cs typeface="Lato" panose="020F0502020204030203" pitchFamily="34" charset="0"/>
              </a:rPr>
              <a:t> </a:t>
            </a:r>
            <a:r>
              <a:rPr lang="en-US" altLang="zh-CN" sz="1000" dirty="0">
                <a:solidFill>
                  <a:schemeClr val="bg1"/>
                </a:solidFill>
                <a:latin typeface="+mj-lt"/>
                <a:ea typeface="Lato" panose="020F0502020204030203" pitchFamily="34" charset="0"/>
                <a:cs typeface="Lato" panose="020F0502020204030203" pitchFamily="34" charset="0"/>
              </a:rPr>
              <a:t>(RB)</a:t>
            </a:r>
          </a:p>
          <a:p>
            <a:pPr marL="285750" indent="-285750">
              <a:lnSpc>
                <a:spcPct val="150000"/>
              </a:lnSpc>
              <a:buClr>
                <a:schemeClr val="bg1"/>
              </a:buClr>
              <a:buFont typeface="Arial" panose="020B0604020202020204" pitchFamily="34" charset="0"/>
              <a:buChar char="•"/>
            </a:pPr>
            <a:r>
              <a:rPr lang="en-US" altLang="zh-CN" sz="1000" dirty="0">
                <a:solidFill>
                  <a:schemeClr val="bg1"/>
                </a:solidFill>
                <a:latin typeface="+mj-lt"/>
                <a:ea typeface="Lato" panose="020F0502020204030203" pitchFamily="34" charset="0"/>
                <a:cs typeface="Lato" panose="020F0502020204030203" pitchFamily="34" charset="0"/>
              </a:rPr>
              <a:t>BOLA</a:t>
            </a:r>
          </a:p>
          <a:p>
            <a:pPr marL="285750" indent="-285750">
              <a:lnSpc>
                <a:spcPct val="150000"/>
              </a:lnSpc>
              <a:buClr>
                <a:schemeClr val="bg1"/>
              </a:buClr>
              <a:buFont typeface="Arial" panose="020B0604020202020204" pitchFamily="34" charset="0"/>
              <a:buChar char="•"/>
            </a:pPr>
            <a:r>
              <a:rPr lang="en-US" altLang="zh-CN" sz="1000" dirty="0">
                <a:solidFill>
                  <a:schemeClr val="bg1"/>
                </a:solidFill>
                <a:latin typeface="+mj-lt"/>
                <a:ea typeface="Lato" panose="020F0502020204030203" pitchFamily="34" charset="0"/>
                <a:cs typeface="Lato" panose="020F0502020204030203" pitchFamily="34" charset="0"/>
              </a:rPr>
              <a:t>FESTIVE</a:t>
            </a:r>
          </a:p>
          <a:p>
            <a:pPr marL="285750" indent="-285750">
              <a:lnSpc>
                <a:spcPct val="150000"/>
              </a:lnSpc>
              <a:buClr>
                <a:schemeClr val="bg1"/>
              </a:buClr>
              <a:buFont typeface="Arial" panose="020B0604020202020204" pitchFamily="34" charset="0"/>
              <a:buChar char="•"/>
            </a:pPr>
            <a:r>
              <a:rPr lang="en-US" altLang="zh-CN" sz="1000" dirty="0">
                <a:solidFill>
                  <a:schemeClr val="bg1"/>
                </a:solidFill>
                <a:latin typeface="+mj-lt"/>
                <a:ea typeface="Lato" panose="020F0502020204030203" pitchFamily="34" charset="0"/>
                <a:cs typeface="Lato" panose="020F0502020204030203" pitchFamily="34" charset="0"/>
              </a:rPr>
              <a:t>MPC</a:t>
            </a:r>
          </a:p>
          <a:p>
            <a:pPr marL="285750" indent="-285750">
              <a:lnSpc>
                <a:spcPct val="150000"/>
              </a:lnSpc>
              <a:buClr>
                <a:schemeClr val="bg1"/>
              </a:buClr>
              <a:buFont typeface="Arial" panose="020B0604020202020204" pitchFamily="34" charset="0"/>
              <a:buChar char="•"/>
            </a:pPr>
            <a:r>
              <a:rPr lang="en-US" altLang="zh-CN" sz="1000" dirty="0">
                <a:solidFill>
                  <a:schemeClr val="bg1"/>
                </a:solidFill>
                <a:latin typeface="+mj-lt"/>
                <a:ea typeface="Lato" panose="020F0502020204030203" pitchFamily="34" charset="0"/>
                <a:cs typeface="Lato" panose="020F0502020204030203" pitchFamily="34" charset="0"/>
              </a:rPr>
              <a:t>…..</a:t>
            </a:r>
          </a:p>
          <a:p>
            <a:pPr marL="285750" indent="-285750">
              <a:lnSpc>
                <a:spcPct val="150000"/>
              </a:lnSpc>
              <a:buClr>
                <a:schemeClr val="bg1"/>
              </a:buClr>
              <a:buFont typeface="Arial" panose="020B0604020202020204" pitchFamily="34" charset="0"/>
              <a:buChar char="•"/>
            </a:pPr>
            <a:endParaRPr lang="en-US" altLang="zh-CN" sz="1000" dirty="0">
              <a:solidFill>
                <a:schemeClr val="bg1"/>
              </a:solidFill>
              <a:latin typeface="+mj-lt"/>
              <a:ea typeface="Lato" panose="020F0502020204030203" pitchFamily="34" charset="0"/>
              <a:cs typeface="Lato" panose="020F0502020204030203" pitchFamily="34" charset="0"/>
            </a:endParaRPr>
          </a:p>
          <a:p>
            <a:pPr marL="285750" indent="-285750">
              <a:lnSpc>
                <a:spcPct val="150000"/>
              </a:lnSpc>
              <a:buClr>
                <a:schemeClr val="bg1"/>
              </a:buClr>
              <a:buFont typeface="Arial" panose="020B0604020202020204" pitchFamily="34" charset="0"/>
              <a:buChar char="•"/>
            </a:pPr>
            <a:endParaRPr lang="en-US" altLang="zh-CN" sz="1000" dirty="0">
              <a:solidFill>
                <a:schemeClr val="bg1"/>
              </a:solidFill>
              <a:latin typeface="+mj-lt"/>
              <a:ea typeface="Lato" panose="020F0502020204030203" pitchFamily="34" charset="0"/>
              <a:cs typeface="Lato" panose="020F0502020204030203" pitchFamily="34" charset="0"/>
            </a:endParaRPr>
          </a:p>
          <a:p>
            <a:pPr marL="285750" indent="-285750">
              <a:lnSpc>
                <a:spcPct val="150000"/>
              </a:lnSpc>
              <a:buClr>
                <a:schemeClr val="bg1"/>
              </a:buClr>
              <a:buFont typeface="Arial" panose="020B0604020202020204" pitchFamily="34" charset="0"/>
              <a:buChar char="•"/>
            </a:pPr>
            <a:endParaRPr lang="en-US" altLang="zh-CN" sz="1000" dirty="0">
              <a:solidFill>
                <a:schemeClr val="bg1"/>
              </a:solidFill>
              <a:latin typeface="+mj-lt"/>
              <a:ea typeface="Lato" panose="020F0502020204030203" pitchFamily="34" charset="0"/>
              <a:cs typeface="Lato" panose="020F0502020204030203" pitchFamily="34" charset="0"/>
            </a:endParaRPr>
          </a:p>
        </p:txBody>
      </p:sp>
      <p:sp>
        <p:nvSpPr>
          <p:cNvPr id="45" name="文本框 44">
            <a:extLst>
              <a:ext uri="{FF2B5EF4-FFF2-40B4-BE49-F238E27FC236}">
                <a16:creationId xmlns:a16="http://schemas.microsoft.com/office/drawing/2014/main" id="{D7F12BF3-8DEA-BD43-88BA-93E0495A40D1}"/>
              </a:ext>
            </a:extLst>
          </p:cNvPr>
          <p:cNvSpPr txBox="1"/>
          <p:nvPr/>
        </p:nvSpPr>
        <p:spPr>
          <a:xfrm>
            <a:off x="852779" y="745880"/>
            <a:ext cx="1541970" cy="400110"/>
          </a:xfrm>
          <a:prstGeom prst="rect">
            <a:avLst/>
          </a:prstGeom>
          <a:noFill/>
        </p:spPr>
        <p:txBody>
          <a:bodyPr wrap="square" rtlCol="0">
            <a:spAutoFit/>
          </a:bodyPr>
          <a:lstStyle/>
          <a:p>
            <a:r>
              <a:rPr lang="en-US" altLang="zh-CN" sz="2000" b="1" dirty="0">
                <a:solidFill>
                  <a:schemeClr val="bg1"/>
                </a:solidFill>
                <a:latin typeface="Lato" panose="020F0502020204030203" pitchFamily="34" charset="0"/>
                <a:ea typeface="Lato" panose="020F0502020204030203" pitchFamily="34" charset="0"/>
                <a:cs typeface="Lato" panose="020F0502020204030203" pitchFamily="34" charset="0"/>
              </a:rPr>
              <a:t>Traditional</a:t>
            </a:r>
            <a:endParaRPr kumimoji="1" lang="zh-CN" altLang="en-US" sz="2000" b="1" dirty="0">
              <a:solidFill>
                <a:schemeClr val="bg1"/>
              </a:solidFill>
            </a:endParaRPr>
          </a:p>
        </p:txBody>
      </p:sp>
      <p:sp>
        <p:nvSpPr>
          <p:cNvPr id="46" name="文本框 45">
            <a:extLst>
              <a:ext uri="{FF2B5EF4-FFF2-40B4-BE49-F238E27FC236}">
                <a16:creationId xmlns:a16="http://schemas.microsoft.com/office/drawing/2014/main" id="{990FC52E-8FF4-6F41-B6B4-A7A21BA240D6}"/>
              </a:ext>
            </a:extLst>
          </p:cNvPr>
          <p:cNvSpPr txBox="1"/>
          <p:nvPr/>
        </p:nvSpPr>
        <p:spPr>
          <a:xfrm>
            <a:off x="3569305" y="752528"/>
            <a:ext cx="2412005" cy="400110"/>
          </a:xfrm>
          <a:prstGeom prst="rect">
            <a:avLst/>
          </a:prstGeom>
          <a:noFill/>
        </p:spPr>
        <p:txBody>
          <a:bodyPr wrap="square" rtlCol="0">
            <a:spAutoFit/>
          </a:bodyPr>
          <a:lstStyle/>
          <a:p>
            <a:r>
              <a:rPr lang="en-US" altLang="zh-CN" sz="2000" b="1" dirty="0">
                <a:solidFill>
                  <a:schemeClr val="bg1"/>
                </a:solidFill>
                <a:latin typeface="Lato" panose="020F0502020204030203" pitchFamily="34" charset="0"/>
                <a:ea typeface="Lato" panose="020F0502020204030203" pitchFamily="34" charset="0"/>
                <a:cs typeface="Lato" panose="020F0502020204030203" pitchFamily="34" charset="0"/>
              </a:rPr>
              <a:t>Learning-</a:t>
            </a:r>
            <a:r>
              <a:rPr kumimoji="1" lang="en-US" altLang="zh-CN" sz="2000" b="1" dirty="0">
                <a:solidFill>
                  <a:schemeClr val="bg1"/>
                </a:solidFill>
                <a:latin typeface="Lato" panose="020F0502020204030203" pitchFamily="34" charset="0"/>
                <a:ea typeface="Lato" panose="020F0502020204030203" pitchFamily="34" charset="0"/>
                <a:cs typeface="Lato" panose="020F0502020204030203" pitchFamily="34" charset="0"/>
              </a:rPr>
              <a:t>based</a:t>
            </a:r>
            <a:endParaRPr kumimoji="1" lang="zh-CN" altLang="en-US" sz="1600" b="1" dirty="0">
              <a:solidFill>
                <a:schemeClr val="bg1"/>
              </a:solidFill>
            </a:endParaRPr>
          </a:p>
        </p:txBody>
      </p:sp>
      <p:sp>
        <p:nvSpPr>
          <p:cNvPr id="47" name="矩形 46">
            <a:extLst>
              <a:ext uri="{FF2B5EF4-FFF2-40B4-BE49-F238E27FC236}">
                <a16:creationId xmlns:a16="http://schemas.microsoft.com/office/drawing/2014/main" id="{9737F39D-F73B-1545-9F4E-DE5A509D73E4}"/>
              </a:ext>
            </a:extLst>
          </p:cNvPr>
          <p:cNvSpPr/>
          <p:nvPr/>
        </p:nvSpPr>
        <p:spPr>
          <a:xfrm>
            <a:off x="3569305" y="1492397"/>
            <a:ext cx="2264886" cy="756297"/>
          </a:xfrm>
          <a:prstGeom prst="rect">
            <a:avLst/>
          </a:prstGeom>
        </p:spPr>
        <p:txBody>
          <a:bodyPr wrap="square">
            <a:spAutoFit/>
          </a:bodyPr>
          <a:lstStyle/>
          <a:p>
            <a:pPr marL="285750" indent="-285750">
              <a:lnSpc>
                <a:spcPct val="150000"/>
              </a:lnSpc>
              <a:buClr>
                <a:schemeClr val="bg1"/>
              </a:buClr>
              <a:buFont typeface="Arial" panose="020B0604020202020204" pitchFamily="34" charset="0"/>
              <a:buChar char="•"/>
            </a:pPr>
            <a:r>
              <a:rPr lang="en-US" altLang="zh-CN" sz="1000" dirty="0">
                <a:solidFill>
                  <a:schemeClr val="bg1"/>
                </a:solidFill>
                <a:ea typeface="Lato" panose="020F0502020204030203" pitchFamily="34" charset="0"/>
                <a:cs typeface="Lato" panose="020F0502020204030203" pitchFamily="34" charset="0"/>
              </a:rPr>
              <a:t>Policy</a:t>
            </a:r>
            <a:r>
              <a:rPr lang="zh-CN" altLang="en-US" sz="1000" dirty="0">
                <a:solidFill>
                  <a:schemeClr val="bg1"/>
                </a:solidFill>
                <a:ea typeface="Lato" panose="020F0502020204030203" pitchFamily="34" charset="0"/>
                <a:cs typeface="Lato" panose="020F0502020204030203" pitchFamily="34" charset="0"/>
              </a:rPr>
              <a:t> </a:t>
            </a:r>
            <a:r>
              <a:rPr lang="en-US" altLang="zh-CN" sz="1000" dirty="0">
                <a:solidFill>
                  <a:schemeClr val="bg1"/>
                </a:solidFill>
                <a:ea typeface="Lato" panose="020F0502020204030203" pitchFamily="34" charset="0"/>
                <a:cs typeface="Lato" panose="020F0502020204030203" pitchFamily="34" charset="0"/>
              </a:rPr>
              <a:t>gradient</a:t>
            </a:r>
            <a:endParaRPr lang="en-US" altLang="zh-CN" sz="1000" dirty="0">
              <a:solidFill>
                <a:schemeClr val="bg1"/>
              </a:solidFill>
              <a:latin typeface="+mj-lt"/>
              <a:ea typeface="Lato" panose="020F0502020204030203" pitchFamily="34" charset="0"/>
              <a:cs typeface="Lato" panose="020F0502020204030203" pitchFamily="34" charset="0"/>
            </a:endParaRPr>
          </a:p>
          <a:p>
            <a:pPr marL="285750" indent="-285750">
              <a:lnSpc>
                <a:spcPct val="150000"/>
              </a:lnSpc>
              <a:buClr>
                <a:schemeClr val="bg1"/>
              </a:buClr>
              <a:buFont typeface="Arial" panose="020B0604020202020204" pitchFamily="34" charset="0"/>
              <a:buChar char="•"/>
            </a:pPr>
            <a:r>
              <a:rPr lang="en-US" altLang="zh-CN" sz="1000" dirty="0">
                <a:solidFill>
                  <a:schemeClr val="bg1"/>
                </a:solidFill>
                <a:latin typeface="+mj-lt"/>
                <a:ea typeface="Lato" panose="020F0502020204030203" pitchFamily="34" charset="0"/>
                <a:cs typeface="Lato" panose="020F0502020204030203" pitchFamily="34" charset="0"/>
              </a:rPr>
              <a:t>A3C</a:t>
            </a:r>
          </a:p>
          <a:p>
            <a:pPr marL="285750" indent="-285750">
              <a:lnSpc>
                <a:spcPct val="150000"/>
              </a:lnSpc>
              <a:buClr>
                <a:schemeClr val="bg1"/>
              </a:buClr>
              <a:buFont typeface="Arial" panose="020B0604020202020204" pitchFamily="34" charset="0"/>
              <a:buChar char="•"/>
            </a:pPr>
            <a:r>
              <a:rPr lang="en-US" altLang="zh-CN" sz="1000" dirty="0">
                <a:solidFill>
                  <a:schemeClr val="bg1"/>
                </a:solidFill>
                <a:latin typeface="+mj-lt"/>
                <a:ea typeface="Lato" panose="020F0502020204030203" pitchFamily="34" charset="0"/>
                <a:cs typeface="Lato" panose="020F0502020204030203" pitchFamily="34" charset="0"/>
              </a:rPr>
              <a:t>PPO</a:t>
            </a:r>
          </a:p>
        </p:txBody>
      </p:sp>
      <p:sp>
        <p:nvSpPr>
          <p:cNvPr id="48" name="文本框 47">
            <a:extLst>
              <a:ext uri="{FF2B5EF4-FFF2-40B4-BE49-F238E27FC236}">
                <a16:creationId xmlns:a16="http://schemas.microsoft.com/office/drawing/2014/main" id="{F4767237-EA24-AC4B-A056-58C49F5FB2EF}"/>
              </a:ext>
            </a:extLst>
          </p:cNvPr>
          <p:cNvSpPr txBox="1"/>
          <p:nvPr/>
        </p:nvSpPr>
        <p:spPr>
          <a:xfrm>
            <a:off x="6822997" y="787208"/>
            <a:ext cx="2936448" cy="400110"/>
          </a:xfrm>
          <a:prstGeom prst="rect">
            <a:avLst/>
          </a:prstGeom>
          <a:noFill/>
        </p:spPr>
        <p:txBody>
          <a:bodyPr wrap="square" rtlCol="0">
            <a:spAutoFit/>
          </a:bodyPr>
          <a:lstStyle/>
          <a:p>
            <a:r>
              <a:rPr lang="en-US" altLang="zh-CN" sz="2000" b="1" dirty="0">
                <a:solidFill>
                  <a:schemeClr val="bg1"/>
                </a:solidFill>
                <a:latin typeface="Lato" panose="020F0502020204030203" pitchFamily="34" charset="0"/>
                <a:ea typeface="Lato" panose="020F0502020204030203" pitchFamily="34" charset="0"/>
                <a:cs typeface="Lato" panose="020F0502020204030203" pitchFamily="34" charset="0"/>
              </a:rPr>
              <a:t>Others</a:t>
            </a:r>
            <a:endParaRPr kumimoji="1" lang="zh-CN" altLang="en-US" sz="1600" b="1" dirty="0">
              <a:solidFill>
                <a:schemeClr val="bg1"/>
              </a:solidFill>
            </a:endParaRPr>
          </a:p>
        </p:txBody>
      </p:sp>
      <p:sp>
        <p:nvSpPr>
          <p:cNvPr id="49" name="矩形 48">
            <a:extLst>
              <a:ext uri="{FF2B5EF4-FFF2-40B4-BE49-F238E27FC236}">
                <a16:creationId xmlns:a16="http://schemas.microsoft.com/office/drawing/2014/main" id="{AF48D232-27C6-3D47-A0C9-A6490E66B110}"/>
              </a:ext>
            </a:extLst>
          </p:cNvPr>
          <p:cNvSpPr/>
          <p:nvPr/>
        </p:nvSpPr>
        <p:spPr>
          <a:xfrm>
            <a:off x="6538764" y="1486384"/>
            <a:ext cx="1971315" cy="1015663"/>
          </a:xfrm>
          <a:prstGeom prst="rect">
            <a:avLst/>
          </a:prstGeom>
        </p:spPr>
        <p:txBody>
          <a:bodyPr wrap="square">
            <a:spAutoFit/>
          </a:bodyPr>
          <a:lstStyle/>
          <a:p>
            <a:pPr marL="285750" indent="-285750">
              <a:lnSpc>
                <a:spcPct val="150000"/>
              </a:lnSpc>
              <a:buClr>
                <a:schemeClr val="bg1"/>
              </a:buClr>
              <a:buFont typeface="Arial" panose="020B0604020202020204" pitchFamily="34" charset="0"/>
              <a:buChar char="•"/>
            </a:pPr>
            <a:r>
              <a:rPr lang="en-US" altLang="zh-CN" sz="1000" dirty="0">
                <a:solidFill>
                  <a:schemeClr val="bg1"/>
                </a:solidFill>
                <a:latin typeface="+mj-lt"/>
                <a:ea typeface="Lato" panose="020F0502020204030203" pitchFamily="34" charset="0"/>
                <a:cs typeface="Lato" panose="020F0502020204030203" pitchFamily="34" charset="0"/>
              </a:rPr>
              <a:t>MPC+</a:t>
            </a:r>
          </a:p>
          <a:p>
            <a:pPr marL="285750" indent="-285750">
              <a:lnSpc>
                <a:spcPct val="150000"/>
              </a:lnSpc>
              <a:buClr>
                <a:schemeClr val="bg1"/>
              </a:buClr>
              <a:buFont typeface="Arial" panose="020B0604020202020204" pitchFamily="34" charset="0"/>
              <a:buChar char="•"/>
            </a:pPr>
            <a:r>
              <a:rPr lang="en-US" altLang="zh-CN" sz="1000" dirty="0">
                <a:solidFill>
                  <a:schemeClr val="bg1"/>
                </a:solidFill>
                <a:latin typeface="+mj-lt"/>
                <a:ea typeface="Lato" panose="020F0502020204030203" pitchFamily="34" charset="0"/>
                <a:cs typeface="Lato" panose="020F0502020204030203" pitchFamily="34" charset="0"/>
              </a:rPr>
              <a:t>BBA+</a:t>
            </a:r>
          </a:p>
          <a:p>
            <a:pPr marL="171450" indent="-171450">
              <a:lnSpc>
                <a:spcPct val="150000"/>
              </a:lnSpc>
              <a:buClr>
                <a:schemeClr val="bg1"/>
              </a:buClr>
              <a:buFont typeface="Arial" panose="020B0604020202020204" pitchFamily="34" charset="0"/>
              <a:buChar char="•"/>
            </a:pPr>
            <a:r>
              <a:rPr lang="en-US" altLang="zh-CN" sz="1000" dirty="0">
                <a:solidFill>
                  <a:schemeClr val="bg1"/>
                </a:solidFill>
                <a:latin typeface="+mj-lt"/>
                <a:ea typeface="Lato" panose="020F0502020204030203" pitchFamily="34" charset="0"/>
                <a:cs typeface="Lato" panose="020F0502020204030203" pitchFamily="34" charset="0"/>
              </a:rPr>
              <a:t>   </a:t>
            </a:r>
            <a:r>
              <a:rPr lang="en-US" altLang="zh-CN" sz="1000" dirty="0" err="1">
                <a:solidFill>
                  <a:schemeClr val="bg1"/>
                </a:solidFill>
                <a:latin typeface="+mj-lt"/>
                <a:ea typeface="Lato" panose="020F0502020204030203" pitchFamily="34" charset="0"/>
                <a:cs typeface="Lato" panose="020F0502020204030203" pitchFamily="34" charset="0"/>
              </a:rPr>
              <a:t>Tiyuntsong</a:t>
            </a:r>
            <a:r>
              <a:rPr lang="zh-CN" altLang="en-US" sz="1000" dirty="0">
                <a:solidFill>
                  <a:schemeClr val="bg1"/>
                </a:solidFill>
                <a:latin typeface="+mj-lt"/>
                <a:ea typeface="Lato" panose="020F0502020204030203" pitchFamily="34" charset="0"/>
                <a:cs typeface="Lato" panose="020F0502020204030203" pitchFamily="34" charset="0"/>
              </a:rPr>
              <a:t> </a:t>
            </a:r>
            <a:r>
              <a:rPr lang="en-US" altLang="zh-CN" sz="1000" dirty="0">
                <a:solidFill>
                  <a:schemeClr val="bg1"/>
                </a:solidFill>
                <a:latin typeface="+mj-lt"/>
                <a:ea typeface="Lato" panose="020F0502020204030203" pitchFamily="34" charset="0"/>
                <a:cs typeface="Lato" panose="020F0502020204030203" pitchFamily="34" charset="0"/>
              </a:rPr>
              <a:t>(RL</a:t>
            </a:r>
            <a:r>
              <a:rPr lang="zh-CN" altLang="en-US" sz="1000" dirty="0">
                <a:solidFill>
                  <a:schemeClr val="bg1"/>
                </a:solidFill>
                <a:latin typeface="+mj-lt"/>
                <a:ea typeface="Lato" panose="020F0502020204030203" pitchFamily="34" charset="0"/>
                <a:cs typeface="Lato" panose="020F0502020204030203" pitchFamily="34" charset="0"/>
              </a:rPr>
              <a:t> </a:t>
            </a:r>
            <a:r>
              <a:rPr lang="en-US" altLang="zh-CN" sz="1000" dirty="0">
                <a:solidFill>
                  <a:schemeClr val="bg1"/>
                </a:solidFill>
                <a:latin typeface="+mj-lt"/>
                <a:ea typeface="Lato" panose="020F0502020204030203" pitchFamily="34" charset="0"/>
                <a:cs typeface="Lato" panose="020F0502020204030203" pitchFamily="34" charset="0"/>
              </a:rPr>
              <a:t>+</a:t>
            </a:r>
            <a:r>
              <a:rPr lang="zh-CN" altLang="en-US" sz="1000" dirty="0">
                <a:solidFill>
                  <a:schemeClr val="bg1"/>
                </a:solidFill>
                <a:latin typeface="+mj-lt"/>
                <a:ea typeface="Lato" panose="020F0502020204030203" pitchFamily="34" charset="0"/>
                <a:cs typeface="Lato" panose="020F0502020204030203" pitchFamily="34" charset="0"/>
              </a:rPr>
              <a:t> </a:t>
            </a:r>
            <a:r>
              <a:rPr lang="en-US" altLang="zh-CN" sz="1000" dirty="0">
                <a:solidFill>
                  <a:schemeClr val="bg1"/>
                </a:solidFill>
                <a:latin typeface="+mj-lt"/>
                <a:ea typeface="Lato" panose="020F0502020204030203" pitchFamily="34" charset="0"/>
                <a:cs typeface="Lato" panose="020F0502020204030203" pitchFamily="34" charset="0"/>
              </a:rPr>
              <a:t>GAN)</a:t>
            </a:r>
          </a:p>
          <a:p>
            <a:pPr marL="171450" indent="-171450">
              <a:lnSpc>
                <a:spcPct val="150000"/>
              </a:lnSpc>
              <a:buClr>
                <a:schemeClr val="bg1"/>
              </a:buClr>
              <a:buFont typeface="Arial" panose="020B0604020202020204" pitchFamily="34" charset="0"/>
              <a:buChar char="•"/>
            </a:pPr>
            <a:r>
              <a:rPr lang="en-US" altLang="zh-CN" sz="1000" dirty="0">
                <a:solidFill>
                  <a:schemeClr val="bg1"/>
                </a:solidFill>
                <a:latin typeface="+mj-lt"/>
                <a:ea typeface="Lato" panose="020F0502020204030203" pitchFamily="34" charset="0"/>
                <a:cs typeface="Lato" panose="020F0502020204030203" pitchFamily="34" charset="0"/>
              </a:rPr>
              <a:t>   </a:t>
            </a:r>
            <a:r>
              <a:rPr lang="en-US" altLang="zh-CN" sz="1000" dirty="0" err="1">
                <a:solidFill>
                  <a:schemeClr val="bg1"/>
                </a:solidFill>
                <a:latin typeface="+mj-lt"/>
                <a:ea typeface="Lato" panose="020F0502020204030203" pitchFamily="34" charset="0"/>
                <a:cs typeface="Lato" panose="020F0502020204030203" pitchFamily="34" charset="0"/>
              </a:rPr>
              <a:t>Comyco</a:t>
            </a:r>
            <a:r>
              <a:rPr lang="zh-CN" altLang="en-US" sz="1000" dirty="0">
                <a:solidFill>
                  <a:schemeClr val="bg1"/>
                </a:solidFill>
                <a:latin typeface="+mj-lt"/>
                <a:ea typeface="Lato" panose="020F0502020204030203" pitchFamily="34" charset="0"/>
                <a:cs typeface="Lato" panose="020F0502020204030203" pitchFamily="34" charset="0"/>
              </a:rPr>
              <a:t> </a:t>
            </a:r>
            <a:r>
              <a:rPr lang="en-US" altLang="zh-CN" sz="1000" dirty="0">
                <a:solidFill>
                  <a:schemeClr val="bg1"/>
                </a:solidFill>
                <a:latin typeface="+mj-lt"/>
                <a:ea typeface="Lato" panose="020F0502020204030203" pitchFamily="34" charset="0"/>
                <a:cs typeface="Lato" panose="020F0502020204030203" pitchFamily="34" charset="0"/>
              </a:rPr>
              <a:t>(imitation</a:t>
            </a:r>
            <a:r>
              <a:rPr lang="zh-CN" altLang="en-US" sz="1000" dirty="0">
                <a:solidFill>
                  <a:schemeClr val="bg1"/>
                </a:solidFill>
                <a:latin typeface="+mj-lt"/>
                <a:ea typeface="Lato" panose="020F0502020204030203" pitchFamily="34" charset="0"/>
                <a:cs typeface="Lato" panose="020F0502020204030203" pitchFamily="34" charset="0"/>
              </a:rPr>
              <a:t> </a:t>
            </a:r>
            <a:r>
              <a:rPr lang="en-US" altLang="zh-CN" sz="1000" dirty="0">
                <a:solidFill>
                  <a:schemeClr val="bg1"/>
                </a:solidFill>
                <a:latin typeface="+mj-lt"/>
                <a:ea typeface="Lato" panose="020F0502020204030203" pitchFamily="34" charset="0"/>
                <a:cs typeface="Lato" panose="020F0502020204030203" pitchFamily="34" charset="0"/>
              </a:rPr>
              <a:t>learning)</a:t>
            </a:r>
          </a:p>
        </p:txBody>
      </p:sp>
      <p:grpSp>
        <p:nvGrpSpPr>
          <p:cNvPr id="101" name="组合 100">
            <a:extLst>
              <a:ext uri="{FF2B5EF4-FFF2-40B4-BE49-F238E27FC236}">
                <a16:creationId xmlns:a16="http://schemas.microsoft.com/office/drawing/2014/main" id="{76D20925-8DC4-44C3-BCA3-8037DE803682}"/>
              </a:ext>
            </a:extLst>
          </p:cNvPr>
          <p:cNvGrpSpPr/>
          <p:nvPr/>
        </p:nvGrpSpPr>
        <p:grpSpPr>
          <a:xfrm>
            <a:off x="3228611" y="-3148948"/>
            <a:ext cx="2605580" cy="2060348"/>
            <a:chOff x="209300" y="895652"/>
            <a:chExt cx="4840400" cy="3770879"/>
          </a:xfrm>
        </p:grpSpPr>
        <p:grpSp>
          <p:nvGrpSpPr>
            <p:cNvPr id="102" name="组合 101">
              <a:extLst>
                <a:ext uri="{FF2B5EF4-FFF2-40B4-BE49-F238E27FC236}">
                  <a16:creationId xmlns:a16="http://schemas.microsoft.com/office/drawing/2014/main" id="{84852FF4-A6B3-4F68-A52E-0C8A79C08F04}"/>
                </a:ext>
              </a:extLst>
            </p:cNvPr>
            <p:cNvGrpSpPr/>
            <p:nvPr/>
          </p:nvGrpSpPr>
          <p:grpSpPr>
            <a:xfrm>
              <a:off x="3625031" y="1150175"/>
              <a:ext cx="999241" cy="488668"/>
              <a:chOff x="3625031" y="1150175"/>
              <a:chExt cx="999241" cy="488668"/>
            </a:xfrm>
          </p:grpSpPr>
          <p:cxnSp>
            <p:nvCxnSpPr>
              <p:cNvPr id="113" name="直线连接符 53">
                <a:extLst>
                  <a:ext uri="{FF2B5EF4-FFF2-40B4-BE49-F238E27FC236}">
                    <a16:creationId xmlns:a16="http://schemas.microsoft.com/office/drawing/2014/main" id="{72366147-940A-4D50-915C-3C398E8D5CF4}"/>
                  </a:ext>
                </a:extLst>
              </p:cNvPr>
              <p:cNvCxnSpPr>
                <a:cxnSpLocks/>
              </p:cNvCxnSpPr>
              <p:nvPr/>
            </p:nvCxnSpPr>
            <p:spPr>
              <a:xfrm flipV="1">
                <a:off x="3625031" y="1315484"/>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575FAF08-2ACB-4A33-AB7C-9619D6747352}"/>
                  </a:ext>
                </a:extLst>
              </p:cNvPr>
              <p:cNvSpPr/>
              <p:nvPr/>
            </p:nvSpPr>
            <p:spPr>
              <a:xfrm>
                <a:off x="4300913" y="1150175"/>
                <a:ext cx="323359" cy="32335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103" name="组合 102">
              <a:extLst>
                <a:ext uri="{FF2B5EF4-FFF2-40B4-BE49-F238E27FC236}">
                  <a16:creationId xmlns:a16="http://schemas.microsoft.com/office/drawing/2014/main" id="{90088F78-48B4-4A56-B598-9D38AF8F1364}"/>
                </a:ext>
              </a:extLst>
            </p:cNvPr>
            <p:cNvGrpSpPr/>
            <p:nvPr/>
          </p:nvGrpSpPr>
          <p:grpSpPr>
            <a:xfrm rot="1170623">
              <a:off x="4050458" y="2327982"/>
              <a:ext cx="999242" cy="488670"/>
              <a:chOff x="3636561" y="1130514"/>
              <a:chExt cx="999242" cy="488670"/>
            </a:xfrm>
          </p:grpSpPr>
          <p:cxnSp>
            <p:nvCxnSpPr>
              <p:cNvPr id="111" name="直线连接符 51">
                <a:extLst>
                  <a:ext uri="{FF2B5EF4-FFF2-40B4-BE49-F238E27FC236}">
                    <a16:creationId xmlns:a16="http://schemas.microsoft.com/office/drawing/2014/main" id="{12118B16-8E41-4334-86A4-778E968CB739}"/>
                  </a:ext>
                </a:extLst>
              </p:cNvPr>
              <p:cNvCxnSpPr>
                <a:cxnSpLocks/>
              </p:cNvCxnSpPr>
              <p:nvPr/>
            </p:nvCxnSpPr>
            <p:spPr>
              <a:xfrm flipV="1">
                <a:off x="3636561" y="1295825"/>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椭圆 111">
                <a:extLst>
                  <a:ext uri="{FF2B5EF4-FFF2-40B4-BE49-F238E27FC236}">
                    <a16:creationId xmlns:a16="http://schemas.microsoft.com/office/drawing/2014/main" id="{CB745BA3-06BC-425C-BD52-FA43A8BC21B7}"/>
                  </a:ext>
                </a:extLst>
              </p:cNvPr>
              <p:cNvSpPr/>
              <p:nvPr/>
            </p:nvSpPr>
            <p:spPr>
              <a:xfrm>
                <a:off x="4312444" y="1130514"/>
                <a:ext cx="323359" cy="32335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104" name="组合 103">
              <a:extLst>
                <a:ext uri="{FF2B5EF4-FFF2-40B4-BE49-F238E27FC236}">
                  <a16:creationId xmlns:a16="http://schemas.microsoft.com/office/drawing/2014/main" id="{36E25B6B-7915-434A-93F5-2B1348DD180D}"/>
                </a:ext>
              </a:extLst>
            </p:cNvPr>
            <p:cNvGrpSpPr/>
            <p:nvPr/>
          </p:nvGrpSpPr>
          <p:grpSpPr>
            <a:xfrm rot="2479530">
              <a:off x="3821377" y="3498945"/>
              <a:ext cx="999242" cy="488665"/>
              <a:chOff x="3640747" y="1105498"/>
              <a:chExt cx="999242" cy="488665"/>
            </a:xfrm>
          </p:grpSpPr>
          <p:cxnSp>
            <p:nvCxnSpPr>
              <p:cNvPr id="109" name="直线连接符 49">
                <a:extLst>
                  <a:ext uri="{FF2B5EF4-FFF2-40B4-BE49-F238E27FC236}">
                    <a16:creationId xmlns:a16="http://schemas.microsoft.com/office/drawing/2014/main" id="{7F4B3EE5-5895-47FE-920E-60F4AB351A21}"/>
                  </a:ext>
                </a:extLst>
              </p:cNvPr>
              <p:cNvCxnSpPr>
                <a:cxnSpLocks/>
              </p:cNvCxnSpPr>
              <p:nvPr/>
            </p:nvCxnSpPr>
            <p:spPr>
              <a:xfrm flipV="1">
                <a:off x="3640747" y="1270803"/>
                <a:ext cx="772998" cy="32336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椭圆 109">
                <a:extLst>
                  <a:ext uri="{FF2B5EF4-FFF2-40B4-BE49-F238E27FC236}">
                    <a16:creationId xmlns:a16="http://schemas.microsoft.com/office/drawing/2014/main" id="{B13E2900-4E90-4BC8-A5C8-9E759FEE8B23}"/>
                  </a:ext>
                </a:extLst>
              </p:cNvPr>
              <p:cNvSpPr/>
              <p:nvPr/>
            </p:nvSpPr>
            <p:spPr>
              <a:xfrm>
                <a:off x="4316630" y="1105498"/>
                <a:ext cx="323359" cy="3233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105" name="组合 104">
              <a:extLst>
                <a:ext uri="{FF2B5EF4-FFF2-40B4-BE49-F238E27FC236}">
                  <a16:creationId xmlns:a16="http://schemas.microsoft.com/office/drawing/2014/main" id="{02D16759-FB19-43B9-AFFA-47C1FED5FB8C}"/>
                </a:ext>
              </a:extLst>
            </p:cNvPr>
            <p:cNvGrpSpPr/>
            <p:nvPr/>
          </p:nvGrpSpPr>
          <p:grpSpPr>
            <a:xfrm>
              <a:off x="209300" y="895652"/>
              <a:ext cx="3770878" cy="3770879"/>
              <a:chOff x="238432" y="906895"/>
              <a:chExt cx="3296619" cy="3296620"/>
            </a:xfrm>
          </p:grpSpPr>
          <p:sp>
            <p:nvSpPr>
              <p:cNvPr id="106" name="椭圆 105">
                <a:extLst>
                  <a:ext uri="{FF2B5EF4-FFF2-40B4-BE49-F238E27FC236}">
                    <a16:creationId xmlns:a16="http://schemas.microsoft.com/office/drawing/2014/main" id="{5137C607-721B-4610-9C94-5F917AC0EEC4}"/>
                  </a:ext>
                </a:extLst>
              </p:cNvPr>
              <p:cNvSpPr/>
              <p:nvPr/>
            </p:nvSpPr>
            <p:spPr>
              <a:xfrm>
                <a:off x="238432" y="906895"/>
                <a:ext cx="3296619" cy="3296620"/>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pic>
            <p:nvPicPr>
              <p:cNvPr id="107" name="图形 106" descr="带齿轮的头部">
                <a:extLst>
                  <a:ext uri="{FF2B5EF4-FFF2-40B4-BE49-F238E27FC236}">
                    <a16:creationId xmlns:a16="http://schemas.microsoft.com/office/drawing/2014/main" id="{FB095FDE-D367-47BE-A085-9B5378712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9638" y="1411230"/>
                <a:ext cx="679636" cy="679636"/>
              </a:xfrm>
              <a:prstGeom prst="rect">
                <a:avLst/>
              </a:prstGeom>
            </p:spPr>
          </p:pic>
          <p:sp>
            <p:nvSpPr>
              <p:cNvPr id="108" name="文本框 107">
                <a:extLst>
                  <a:ext uri="{FF2B5EF4-FFF2-40B4-BE49-F238E27FC236}">
                    <a16:creationId xmlns:a16="http://schemas.microsoft.com/office/drawing/2014/main" id="{CACDD658-336B-4366-BD41-2C6AA75DD86B}"/>
                  </a:ext>
                </a:extLst>
              </p:cNvPr>
              <p:cNvSpPr txBox="1"/>
              <p:nvPr/>
            </p:nvSpPr>
            <p:spPr>
              <a:xfrm>
                <a:off x="598170" y="2401788"/>
                <a:ext cx="2570776" cy="590943"/>
              </a:xfrm>
              <a:prstGeom prst="rect">
                <a:avLst/>
              </a:prstGeom>
              <a:noFill/>
              <a:ln>
                <a:noFill/>
              </a:ln>
            </p:spPr>
            <p:txBody>
              <a:bodyPr wrap="square" rtlCol="0">
                <a:spAutoFit/>
              </a:bodyPr>
              <a:lstStyle/>
              <a:p>
                <a:pPr algn="ctr"/>
                <a:r>
                  <a:rPr kumimoji="1" lang="en-US" altLang="zh-CN" sz="1800" b="1" dirty="0">
                    <a:solidFill>
                      <a:schemeClr val="bg1"/>
                    </a:solidFill>
                    <a:latin typeface="微软雅黑" panose="020B0503020204020204" pitchFamily="34" charset="-122"/>
                    <a:ea typeface="微软雅黑" panose="020B0503020204020204" pitchFamily="34" charset="-122"/>
                  </a:rPr>
                  <a:t>Algorithm</a:t>
                </a:r>
                <a:endParaRPr kumimoji="1" lang="zh-CN" altLang="en-US" sz="1800" b="1" dirty="0">
                  <a:solidFill>
                    <a:schemeClr val="bg1"/>
                  </a:solidFill>
                  <a:latin typeface="微软雅黑" panose="020B0503020204020204" pitchFamily="34" charset="-122"/>
                  <a:ea typeface="微软雅黑" panose="020B0503020204020204" pitchFamily="34" charset="-122"/>
                </a:endParaRPr>
              </a:p>
            </p:txBody>
          </p:sp>
        </p:grpSp>
      </p:grpSp>
      <p:grpSp>
        <p:nvGrpSpPr>
          <p:cNvPr id="115" name="组合 114">
            <a:extLst>
              <a:ext uri="{FF2B5EF4-FFF2-40B4-BE49-F238E27FC236}">
                <a16:creationId xmlns:a16="http://schemas.microsoft.com/office/drawing/2014/main" id="{D758A1F1-0208-4809-ACCC-5CDA6F8C2561}"/>
              </a:ext>
            </a:extLst>
          </p:cNvPr>
          <p:cNvGrpSpPr/>
          <p:nvPr/>
        </p:nvGrpSpPr>
        <p:grpSpPr>
          <a:xfrm>
            <a:off x="5992619" y="-2607261"/>
            <a:ext cx="738022" cy="738022"/>
            <a:chOff x="4456921" y="2188690"/>
            <a:chExt cx="766119" cy="766119"/>
          </a:xfrm>
        </p:grpSpPr>
        <p:sp>
          <p:nvSpPr>
            <p:cNvPr id="116" name="椭圆 115">
              <a:extLst>
                <a:ext uri="{FF2B5EF4-FFF2-40B4-BE49-F238E27FC236}">
                  <a16:creationId xmlns:a16="http://schemas.microsoft.com/office/drawing/2014/main" id="{EF601314-C8B7-4F38-8FD7-092AD397A6F6}"/>
                </a:ext>
              </a:extLst>
            </p:cNvPr>
            <p:cNvSpPr/>
            <p:nvPr/>
          </p:nvSpPr>
          <p:spPr>
            <a:xfrm>
              <a:off x="4456921" y="2188690"/>
              <a:ext cx="766119" cy="766119"/>
            </a:xfrm>
            <a:prstGeom prst="ellipse">
              <a:avLst/>
            </a:prstGeom>
            <a:solidFill>
              <a:srgbClr val="514E7F">
                <a:alpha val="63000"/>
              </a:srgbClr>
            </a:solidFill>
            <a:ln w="19050">
              <a:solidFill>
                <a:srgbClr val="FF8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117" name="文本框 116">
              <a:extLst>
                <a:ext uri="{FF2B5EF4-FFF2-40B4-BE49-F238E27FC236}">
                  <a16:creationId xmlns:a16="http://schemas.microsoft.com/office/drawing/2014/main" id="{1C697454-3219-4CBE-8908-01AE4354BD33}"/>
                </a:ext>
              </a:extLst>
            </p:cNvPr>
            <p:cNvSpPr txBox="1"/>
            <p:nvPr/>
          </p:nvSpPr>
          <p:spPr>
            <a:xfrm>
              <a:off x="4463987" y="2389169"/>
              <a:ext cx="751780" cy="415343"/>
            </a:xfrm>
            <a:prstGeom prst="rect">
              <a:avLst/>
            </a:prstGeom>
            <a:noFill/>
          </p:spPr>
          <p:txBody>
            <a:bodyPr wrap="square" rtlCol="0">
              <a:spAutoFit/>
            </a:bodyPr>
            <a:lstStyle/>
            <a:p>
              <a:pPr algn="ctr"/>
              <a:r>
                <a:rPr kumimoji="1" lang="en-US" altLang="zh-CN" sz="1000" dirty="0">
                  <a:solidFill>
                    <a:schemeClr val="bg1"/>
                  </a:solidFill>
                  <a:latin typeface="微软雅黑" panose="020B0503020204020204" pitchFamily="34" charset="-122"/>
                  <a:ea typeface="微软雅黑" panose="020B0503020204020204" pitchFamily="34" charset="-122"/>
                </a:rPr>
                <a:t>Learning</a:t>
              </a:r>
              <a:r>
                <a:rPr kumimoji="1" lang="zh-CN" altLang="en-US" sz="1000" dirty="0">
                  <a:solidFill>
                    <a:schemeClr val="bg1"/>
                  </a:solidFill>
                  <a:latin typeface="微软雅黑" panose="020B0503020204020204" pitchFamily="34" charset="-122"/>
                  <a:ea typeface="微软雅黑" panose="020B0503020204020204" pitchFamily="34" charset="-122"/>
                </a:rPr>
                <a:t> </a:t>
              </a:r>
              <a:r>
                <a:rPr kumimoji="1" lang="en-US" altLang="zh-CN" sz="1000" dirty="0">
                  <a:solidFill>
                    <a:schemeClr val="bg1"/>
                  </a:solidFill>
                  <a:latin typeface="微软雅黑" panose="020B0503020204020204" pitchFamily="34" charset="-122"/>
                  <a:ea typeface="微软雅黑" panose="020B0503020204020204" pitchFamily="34" charset="-122"/>
                </a:rPr>
                <a:t>based</a:t>
              </a:r>
              <a:endParaRPr kumimoji="1"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118" name="组合 117">
            <a:extLst>
              <a:ext uri="{FF2B5EF4-FFF2-40B4-BE49-F238E27FC236}">
                <a16:creationId xmlns:a16="http://schemas.microsoft.com/office/drawing/2014/main" id="{51CFD53B-143B-457D-BCC8-331FB3DCEE62}"/>
              </a:ext>
            </a:extLst>
          </p:cNvPr>
          <p:cNvGrpSpPr/>
          <p:nvPr/>
        </p:nvGrpSpPr>
        <p:grpSpPr>
          <a:xfrm>
            <a:off x="5652452" y="-3630115"/>
            <a:ext cx="869014" cy="738022"/>
            <a:chOff x="4388931" y="2188690"/>
            <a:chExt cx="902098" cy="766119"/>
          </a:xfrm>
        </p:grpSpPr>
        <p:sp>
          <p:nvSpPr>
            <p:cNvPr id="119" name="椭圆 118">
              <a:extLst>
                <a:ext uri="{FF2B5EF4-FFF2-40B4-BE49-F238E27FC236}">
                  <a16:creationId xmlns:a16="http://schemas.microsoft.com/office/drawing/2014/main" id="{D1E0EE99-EA29-4AD7-9584-156CE2A0985A}"/>
                </a:ext>
              </a:extLst>
            </p:cNvPr>
            <p:cNvSpPr/>
            <p:nvPr/>
          </p:nvSpPr>
          <p:spPr>
            <a:xfrm>
              <a:off x="4456921" y="2188690"/>
              <a:ext cx="766118" cy="766119"/>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120" name="文本框 119">
              <a:extLst>
                <a:ext uri="{FF2B5EF4-FFF2-40B4-BE49-F238E27FC236}">
                  <a16:creationId xmlns:a16="http://schemas.microsoft.com/office/drawing/2014/main" id="{D0DC8639-EA6D-4548-BCE7-CD611DF32826}"/>
                </a:ext>
              </a:extLst>
            </p:cNvPr>
            <p:cNvSpPr txBox="1"/>
            <p:nvPr/>
          </p:nvSpPr>
          <p:spPr>
            <a:xfrm>
              <a:off x="4388931" y="2447491"/>
              <a:ext cx="902098" cy="263583"/>
            </a:xfrm>
            <a:prstGeom prst="rect">
              <a:avLst/>
            </a:prstGeom>
            <a:noFill/>
          </p:spPr>
          <p:txBody>
            <a:bodyPr wrap="square" rtlCol="0">
              <a:spAutoFit/>
            </a:bodyPr>
            <a:lstStyle/>
            <a:p>
              <a:pPr algn="ctr"/>
              <a:r>
                <a:rPr kumimoji="1" lang="en-US" altLang="zh-CN" sz="1000" dirty="0">
                  <a:solidFill>
                    <a:schemeClr val="bg1"/>
                  </a:solidFill>
                  <a:latin typeface="微软雅黑" panose="020B0503020204020204" pitchFamily="34" charset="-122"/>
                  <a:ea typeface="微软雅黑" panose="020B0503020204020204" pitchFamily="34" charset="-122"/>
                </a:rPr>
                <a:t>Traditional</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21" name="组合 120">
            <a:extLst>
              <a:ext uri="{FF2B5EF4-FFF2-40B4-BE49-F238E27FC236}">
                <a16:creationId xmlns:a16="http://schemas.microsoft.com/office/drawing/2014/main" id="{32855779-AC10-4324-B9F0-CFE2CF2F6494}"/>
              </a:ext>
            </a:extLst>
          </p:cNvPr>
          <p:cNvGrpSpPr/>
          <p:nvPr/>
        </p:nvGrpSpPr>
        <p:grpSpPr>
          <a:xfrm>
            <a:off x="5785804" y="-1636310"/>
            <a:ext cx="754899" cy="738022"/>
            <a:chOff x="4439401" y="2188690"/>
            <a:chExt cx="783639" cy="766119"/>
          </a:xfrm>
        </p:grpSpPr>
        <p:sp>
          <p:nvSpPr>
            <p:cNvPr id="122" name="椭圆 121">
              <a:extLst>
                <a:ext uri="{FF2B5EF4-FFF2-40B4-BE49-F238E27FC236}">
                  <a16:creationId xmlns:a16="http://schemas.microsoft.com/office/drawing/2014/main" id="{7D15D4B3-27E3-41DD-ACED-22F33E507713}"/>
                </a:ext>
              </a:extLst>
            </p:cNvPr>
            <p:cNvSpPr/>
            <p:nvPr/>
          </p:nvSpPr>
          <p:spPr>
            <a:xfrm>
              <a:off x="4456921" y="2188690"/>
              <a:ext cx="766119" cy="766119"/>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123" name="文本框 122">
              <a:extLst>
                <a:ext uri="{FF2B5EF4-FFF2-40B4-BE49-F238E27FC236}">
                  <a16:creationId xmlns:a16="http://schemas.microsoft.com/office/drawing/2014/main" id="{6FBBB6B0-AA25-45AF-92FF-B0CE7274A0F6}"/>
                </a:ext>
              </a:extLst>
            </p:cNvPr>
            <p:cNvSpPr txBox="1"/>
            <p:nvPr/>
          </p:nvSpPr>
          <p:spPr>
            <a:xfrm>
              <a:off x="4439401" y="2455139"/>
              <a:ext cx="751780" cy="255595"/>
            </a:xfrm>
            <a:prstGeom prst="rect">
              <a:avLst/>
            </a:prstGeom>
            <a:noFill/>
          </p:spPr>
          <p:txBody>
            <a:bodyPr wrap="square" rtlCol="0">
              <a:spAutoFit/>
            </a:bodyPr>
            <a:lstStyle/>
            <a:p>
              <a:pPr algn="ctr"/>
              <a:r>
                <a:rPr kumimoji="1" lang="en-US" altLang="zh-CN" sz="1000" dirty="0">
                  <a:solidFill>
                    <a:schemeClr val="bg1"/>
                  </a:solidFill>
                  <a:latin typeface="微软雅黑" panose="020B0503020204020204" pitchFamily="34" charset="-122"/>
                  <a:ea typeface="微软雅黑" panose="020B0503020204020204" pitchFamily="34" charset="-122"/>
                </a:rPr>
                <a:t>Others</a:t>
              </a:r>
              <a:endParaRPr kumimoji="1"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2" name="乘号 1">
            <a:extLst>
              <a:ext uri="{FF2B5EF4-FFF2-40B4-BE49-F238E27FC236}">
                <a16:creationId xmlns:a16="http://schemas.microsoft.com/office/drawing/2014/main" id="{D2630C76-FE03-48A9-848F-F42F1DA03ECB}"/>
              </a:ext>
            </a:extLst>
          </p:cNvPr>
          <p:cNvSpPr/>
          <p:nvPr/>
        </p:nvSpPr>
        <p:spPr>
          <a:xfrm>
            <a:off x="1820789" y="3631195"/>
            <a:ext cx="914400" cy="914400"/>
          </a:xfrm>
          <a:prstGeom prst="mathMultiply">
            <a:avLst/>
          </a:prstGeom>
          <a:solidFill>
            <a:srgbClr val="FF8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乘号 34">
            <a:extLst>
              <a:ext uri="{FF2B5EF4-FFF2-40B4-BE49-F238E27FC236}">
                <a16:creationId xmlns:a16="http://schemas.microsoft.com/office/drawing/2014/main" id="{9CE110F0-FC69-4FAA-AFD1-398CE1B4C9BF}"/>
              </a:ext>
            </a:extLst>
          </p:cNvPr>
          <p:cNvSpPr/>
          <p:nvPr/>
        </p:nvSpPr>
        <p:spPr>
          <a:xfrm>
            <a:off x="7659349" y="3590246"/>
            <a:ext cx="914400" cy="914400"/>
          </a:xfrm>
          <a:prstGeom prst="mathMultiply">
            <a:avLst/>
          </a:prstGeom>
          <a:solidFill>
            <a:srgbClr val="FF8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0A53DED-E0B9-4BB3-B292-9B764F503B39}"/>
              </a:ext>
            </a:extLst>
          </p:cNvPr>
          <p:cNvSpPr txBox="1"/>
          <p:nvPr/>
        </p:nvSpPr>
        <p:spPr>
          <a:xfrm>
            <a:off x="721539" y="3047798"/>
            <a:ext cx="1964162" cy="738664"/>
          </a:xfrm>
          <a:prstGeom prst="rect">
            <a:avLst/>
          </a:prstGeom>
          <a:noFill/>
        </p:spPr>
        <p:txBody>
          <a:bodyPr wrap="square" rtlCol="0">
            <a:spAutoFit/>
          </a:bodyPr>
          <a:lstStyle/>
          <a:p>
            <a:r>
              <a:rPr lang="en-US" altLang="zh-CN" dirty="0">
                <a:solidFill>
                  <a:srgbClr val="FF8E00"/>
                </a:solidFill>
              </a:rPr>
              <a:t>Unable to take past information into account</a:t>
            </a:r>
            <a:endParaRPr lang="zh-CN" altLang="en-US" dirty="0">
              <a:solidFill>
                <a:srgbClr val="FF8E00"/>
              </a:solidFill>
            </a:endParaRPr>
          </a:p>
        </p:txBody>
      </p:sp>
      <p:sp>
        <p:nvSpPr>
          <p:cNvPr id="4" name="矩形 3">
            <a:extLst>
              <a:ext uri="{FF2B5EF4-FFF2-40B4-BE49-F238E27FC236}">
                <a16:creationId xmlns:a16="http://schemas.microsoft.com/office/drawing/2014/main" id="{A50D0AC5-D19C-45FA-9AF4-36BA16FA0F8A}"/>
              </a:ext>
            </a:extLst>
          </p:cNvPr>
          <p:cNvSpPr/>
          <p:nvPr/>
        </p:nvSpPr>
        <p:spPr>
          <a:xfrm>
            <a:off x="6555042" y="3009093"/>
            <a:ext cx="1811992" cy="523220"/>
          </a:xfrm>
          <a:prstGeom prst="rect">
            <a:avLst/>
          </a:prstGeom>
        </p:spPr>
        <p:txBody>
          <a:bodyPr wrap="square">
            <a:spAutoFit/>
          </a:bodyPr>
          <a:lstStyle/>
          <a:p>
            <a:r>
              <a:rPr lang="zh-CN" altLang="en-US" dirty="0">
                <a:solidFill>
                  <a:srgbClr val="FF8F00"/>
                </a:solidFill>
              </a:rPr>
              <a:t>Not directly optimize QoE metric</a:t>
            </a:r>
          </a:p>
        </p:txBody>
      </p:sp>
    </p:spTree>
    <p:extLst>
      <p:ext uri="{BB962C8B-B14F-4D97-AF65-F5344CB8AC3E}">
        <p14:creationId xmlns:p14="http://schemas.microsoft.com/office/powerpoint/2010/main" val="135782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1">
            <a:extLst>
              <a:ext uri="{FF2B5EF4-FFF2-40B4-BE49-F238E27FC236}">
                <a16:creationId xmlns:a16="http://schemas.microsoft.com/office/drawing/2014/main" id="{84714529-89C8-436F-9B5E-5D76A73D2BA4}"/>
              </a:ext>
            </a:extLst>
          </p:cNvPr>
          <p:cNvSpPr/>
          <p:nvPr/>
        </p:nvSpPr>
        <p:spPr>
          <a:xfrm>
            <a:off x="734308" y="1637749"/>
            <a:ext cx="2008029" cy="2067977"/>
          </a:xfrm>
          <a:prstGeom prst="roundRect">
            <a:avLst/>
          </a:prstGeom>
          <a:solidFill>
            <a:srgbClr val="514E7F">
              <a:alpha val="63000"/>
            </a:srgbClr>
          </a:solidFill>
          <a:ln w="19050">
            <a:solidFill>
              <a:srgbClr val="FF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文本框 13">
            <a:extLst>
              <a:ext uri="{FF2B5EF4-FFF2-40B4-BE49-F238E27FC236}">
                <a16:creationId xmlns:a16="http://schemas.microsoft.com/office/drawing/2014/main" id="{408BC167-3ABE-4AE5-B545-02175713DC5D}"/>
              </a:ext>
            </a:extLst>
          </p:cNvPr>
          <p:cNvSpPr txBox="1"/>
          <p:nvPr/>
        </p:nvSpPr>
        <p:spPr>
          <a:xfrm>
            <a:off x="246735" y="2039141"/>
            <a:ext cx="2743157" cy="338554"/>
          </a:xfrm>
          <a:prstGeom prst="rect">
            <a:avLst/>
          </a:prstGeom>
          <a:noFill/>
        </p:spPr>
        <p:txBody>
          <a:bodyPr wrap="square" rtlCol="0">
            <a:spAutoFit/>
          </a:bodyPr>
          <a:lstStyle/>
          <a:p>
            <a:pPr algn="ctr"/>
            <a:r>
              <a:rPr lang="en-US" altLang="zh-CN" sz="1600" b="1" dirty="0">
                <a:solidFill>
                  <a:schemeClr val="bg1"/>
                </a:solidFill>
                <a:latin typeface="Lato" panose="020F0502020204030203" pitchFamily="34" charset="0"/>
                <a:ea typeface="Lato" panose="020F0502020204030203" pitchFamily="34" charset="0"/>
                <a:cs typeface="Lato" panose="020F0502020204030203" pitchFamily="34" charset="0"/>
              </a:rPr>
              <a:t>Learning-</a:t>
            </a:r>
            <a:r>
              <a:rPr kumimoji="1" lang="en-US" altLang="zh-CN" sz="1600" b="1" dirty="0">
                <a:solidFill>
                  <a:schemeClr val="bg1"/>
                </a:solidFill>
                <a:latin typeface="Lato" panose="020F0502020204030203" pitchFamily="34" charset="0"/>
                <a:ea typeface="Lato" panose="020F0502020204030203" pitchFamily="34" charset="0"/>
                <a:cs typeface="Lato" panose="020F0502020204030203" pitchFamily="34" charset="0"/>
              </a:rPr>
              <a:t>based</a:t>
            </a:r>
            <a:endParaRPr kumimoji="1" lang="zh-CN" altLang="en-US" sz="1200" b="1" dirty="0">
              <a:solidFill>
                <a:schemeClr val="bg1"/>
              </a:solidFill>
            </a:endParaRPr>
          </a:p>
        </p:txBody>
      </p:sp>
      <p:sp>
        <p:nvSpPr>
          <p:cNvPr id="15" name="矩形 14">
            <a:extLst>
              <a:ext uri="{FF2B5EF4-FFF2-40B4-BE49-F238E27FC236}">
                <a16:creationId xmlns:a16="http://schemas.microsoft.com/office/drawing/2014/main" id="{683EB8C0-2988-481D-9334-68AEE1986E94}"/>
              </a:ext>
            </a:extLst>
          </p:cNvPr>
          <p:cNvSpPr/>
          <p:nvPr/>
        </p:nvSpPr>
        <p:spPr>
          <a:xfrm>
            <a:off x="854320" y="2467111"/>
            <a:ext cx="1768007" cy="738664"/>
          </a:xfrm>
          <a:prstGeom prst="rect">
            <a:avLst/>
          </a:prstGeom>
        </p:spPr>
        <p:txBody>
          <a:bodyPr wrap="square">
            <a:spAutoFit/>
          </a:bodyPr>
          <a:lstStyle/>
          <a:p>
            <a:pPr marL="285750" indent="-285750">
              <a:buClr>
                <a:schemeClr val="bg1"/>
              </a:buClr>
              <a:buFont typeface="Arial" panose="020B0604020202020204" pitchFamily="34" charset="0"/>
              <a:buChar char="•"/>
            </a:pPr>
            <a:r>
              <a:rPr lang="en-US" altLang="zh-CN" dirty="0">
                <a:solidFill>
                  <a:schemeClr val="bg1"/>
                </a:solidFill>
                <a:latin typeface="+mj-lt"/>
                <a:ea typeface="Lato" panose="020F0502020204030203" pitchFamily="34" charset="0"/>
                <a:cs typeface="Lato" panose="020F0502020204030203" pitchFamily="34" charset="0"/>
              </a:rPr>
              <a:t>A3C ( </a:t>
            </a:r>
            <a:r>
              <a:rPr lang="en-US" altLang="zh-CN" b="1" dirty="0">
                <a:solidFill>
                  <a:schemeClr val="bg1"/>
                </a:solidFill>
                <a:latin typeface="Lato" panose="020F0502020204030203" pitchFamily="34" charset="0"/>
                <a:ea typeface="Lato" panose="020F0502020204030203" pitchFamily="34" charset="0"/>
                <a:cs typeface="Lato" panose="020F0502020204030203" pitchFamily="34" charset="0"/>
              </a:rPr>
              <a:t>Reinforcement learning  </a:t>
            </a:r>
            <a:r>
              <a:rPr lang="en-US" altLang="zh-CN" dirty="0">
                <a:solidFill>
                  <a:schemeClr val="bg1"/>
                </a:solidFill>
                <a:latin typeface="+mj-lt"/>
                <a:ea typeface="Lato" panose="020F0502020204030203" pitchFamily="34" charset="0"/>
                <a:cs typeface="Lato" panose="020F0502020204030203" pitchFamily="34" charset="0"/>
              </a:rPr>
              <a:t>)</a:t>
            </a:r>
          </a:p>
        </p:txBody>
      </p:sp>
      <p:pic>
        <p:nvPicPr>
          <p:cNvPr id="18" name="Picture 2">
            <a:extLst>
              <a:ext uri="{FF2B5EF4-FFF2-40B4-BE49-F238E27FC236}">
                <a16:creationId xmlns:a16="http://schemas.microsoft.com/office/drawing/2014/main" id="{79734ED0-7121-4FD1-A2E2-623EE928A22E}"/>
              </a:ext>
            </a:extLst>
          </p:cNvPr>
          <p:cNvPicPr>
            <a:picLocks noChangeAspect="1"/>
          </p:cNvPicPr>
          <p:nvPr/>
        </p:nvPicPr>
        <p:blipFill>
          <a:blip r:embed="rId3"/>
          <a:stretch>
            <a:fillRect/>
          </a:stretch>
        </p:blipFill>
        <p:spPr>
          <a:xfrm>
            <a:off x="3357455" y="687084"/>
            <a:ext cx="5020183" cy="35433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21810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a:xfrm>
            <a:off x="74555" y="659761"/>
            <a:ext cx="6287730" cy="42444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ectangle 19"/>
          <p:cNvSpPr/>
          <p:nvPr/>
        </p:nvSpPr>
        <p:spPr>
          <a:xfrm>
            <a:off x="169654" y="775872"/>
            <a:ext cx="2568038" cy="395070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extBox 24"/>
          <p:cNvSpPr txBox="1"/>
          <p:nvPr/>
        </p:nvSpPr>
        <p:spPr>
          <a:xfrm>
            <a:off x="4878976" y="3222249"/>
            <a:ext cx="1124544" cy="430887"/>
          </a:xfrm>
          <a:prstGeom prst="rect">
            <a:avLst/>
          </a:prstGeom>
          <a:noFill/>
        </p:spPr>
        <p:txBody>
          <a:bodyPr wrap="square" rtlCol="0">
            <a:spAutoFit/>
          </a:bodyPr>
          <a:lstStyle/>
          <a:p>
            <a:r>
              <a:rPr lang="en-US" sz="2200" dirty="0"/>
              <a:t>Action </a:t>
            </a: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302" y="3341437"/>
            <a:ext cx="295366" cy="233743"/>
          </a:xfrm>
          <a:prstGeom prst="rect">
            <a:avLst/>
          </a:prstGeom>
        </p:spPr>
      </p:pic>
      <p:cxnSp>
        <p:nvCxnSpPr>
          <p:cNvPr id="27" name="Straight Arrow Connector 26"/>
          <p:cNvCxnSpPr/>
          <p:nvPr/>
        </p:nvCxnSpPr>
        <p:spPr>
          <a:xfrm flipV="1">
            <a:off x="7921012" y="1499317"/>
            <a:ext cx="0" cy="613113"/>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270666" y="3465748"/>
            <a:ext cx="389698" cy="285"/>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0238" y="883481"/>
            <a:ext cx="252850" cy="227137"/>
          </a:xfrm>
          <a:prstGeom prst="rect">
            <a:avLst/>
          </a:prstGeom>
        </p:spPr>
      </p:pic>
      <p:sp>
        <p:nvSpPr>
          <p:cNvPr id="30" name="Title 1"/>
          <p:cNvSpPr txBox="1">
            <a:spLocks/>
          </p:cNvSpPr>
          <p:nvPr/>
        </p:nvSpPr>
        <p:spPr>
          <a:xfrm>
            <a:off x="925730" y="61872"/>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b="1" dirty="0"/>
          </a:p>
        </p:txBody>
      </p:sp>
      <p:sp>
        <p:nvSpPr>
          <p:cNvPr id="31" name="TextBox 30"/>
          <p:cNvSpPr txBox="1"/>
          <p:nvPr/>
        </p:nvSpPr>
        <p:spPr>
          <a:xfrm>
            <a:off x="166451" y="775872"/>
            <a:ext cx="1173601" cy="430887"/>
          </a:xfrm>
          <a:prstGeom prst="rect">
            <a:avLst/>
          </a:prstGeom>
          <a:noFill/>
        </p:spPr>
        <p:txBody>
          <a:bodyPr wrap="square" rtlCol="0">
            <a:spAutoFit/>
          </a:bodyPr>
          <a:lstStyle/>
          <a:p>
            <a:r>
              <a:rPr lang="en-US" sz="2200" dirty="0"/>
              <a:t>State</a:t>
            </a:r>
          </a:p>
        </p:txBody>
      </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37" y="668136"/>
            <a:ext cx="6287729" cy="4244425"/>
          </a:xfrm>
          <a:prstGeom prst="rect">
            <a:avLst/>
          </a:prstGeom>
          <a:ln>
            <a:noFill/>
          </a:ln>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42" y="746466"/>
            <a:ext cx="2705100" cy="4025900"/>
          </a:xfrm>
          <a:prstGeom prst="rect">
            <a:avLst/>
          </a:prstGeom>
        </p:spPr>
      </p:pic>
      <p:grpSp>
        <p:nvGrpSpPr>
          <p:cNvPr id="38" name="Group 37"/>
          <p:cNvGrpSpPr/>
          <p:nvPr/>
        </p:nvGrpSpPr>
        <p:grpSpPr>
          <a:xfrm>
            <a:off x="6674140" y="2128489"/>
            <a:ext cx="2403002" cy="1845939"/>
            <a:chOff x="6136341" y="1953553"/>
            <a:chExt cx="2672786" cy="2053186"/>
          </a:xfrm>
        </p:grpSpPr>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6345" y="1953554"/>
              <a:ext cx="2672782" cy="1761766"/>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5659" y="2682829"/>
              <a:ext cx="680599" cy="479141"/>
            </a:xfrm>
            <a:prstGeom prst="rect">
              <a:avLst/>
            </a:prstGeom>
          </p:spPr>
        </p:pic>
        <p:sp>
          <p:nvSpPr>
            <p:cNvPr id="41" name="Rectangle 40"/>
            <p:cNvSpPr/>
            <p:nvPr/>
          </p:nvSpPr>
          <p:spPr>
            <a:xfrm>
              <a:off x="6136345" y="1953553"/>
              <a:ext cx="2672782" cy="199373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Rectangle 41"/>
            <p:cNvSpPr/>
            <p:nvPr/>
          </p:nvSpPr>
          <p:spPr>
            <a:xfrm>
              <a:off x="6136341" y="3720065"/>
              <a:ext cx="1857728"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Rectangle 42"/>
            <p:cNvSpPr/>
            <p:nvPr/>
          </p:nvSpPr>
          <p:spPr>
            <a:xfrm>
              <a:off x="6136341" y="3720065"/>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Rectangle 43"/>
            <p:cNvSpPr/>
            <p:nvPr/>
          </p:nvSpPr>
          <p:spPr>
            <a:xfrm>
              <a:off x="6136343" y="3717097"/>
              <a:ext cx="2672784"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Oval 44"/>
            <p:cNvSpPr/>
            <p:nvPr/>
          </p:nvSpPr>
          <p:spPr>
            <a:xfrm>
              <a:off x="7058687" y="3677713"/>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Oval 45"/>
            <p:cNvSpPr/>
            <p:nvPr/>
          </p:nvSpPr>
          <p:spPr>
            <a:xfrm>
              <a:off x="7154789" y="3778176"/>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1" name="Group 20"/>
          <p:cNvGrpSpPr/>
          <p:nvPr/>
        </p:nvGrpSpPr>
        <p:grpSpPr>
          <a:xfrm>
            <a:off x="1180067" y="3920979"/>
            <a:ext cx="6774301" cy="1091466"/>
            <a:chOff x="1180066" y="3920979"/>
            <a:chExt cx="6774301" cy="1091466"/>
          </a:xfrm>
        </p:grpSpPr>
        <p:cxnSp>
          <p:nvCxnSpPr>
            <p:cNvPr id="22" name="Straight Arrow Connector 21"/>
            <p:cNvCxnSpPr/>
            <p:nvPr/>
          </p:nvCxnSpPr>
          <p:spPr>
            <a:xfrm>
              <a:off x="1180066" y="5005700"/>
              <a:ext cx="6774301"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7954367" y="3920979"/>
              <a:ext cx="0" cy="109146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189980" y="4733319"/>
              <a:ext cx="0" cy="274320"/>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6671264" y="2121346"/>
            <a:ext cx="2405878" cy="193249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Environment</a:t>
            </a:r>
          </a:p>
        </p:txBody>
      </p:sp>
      <p:cxnSp>
        <p:nvCxnSpPr>
          <p:cNvPr id="85" name="Straight Arrow Connector 84"/>
          <p:cNvCxnSpPr/>
          <p:nvPr/>
        </p:nvCxnSpPr>
        <p:spPr>
          <a:xfrm>
            <a:off x="5805062" y="3465748"/>
            <a:ext cx="846154" cy="1784"/>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4835475" y="347247"/>
            <a:ext cx="4159116" cy="1146311"/>
            <a:chOff x="4786168" y="940391"/>
            <a:chExt cx="4138134" cy="1003754"/>
          </a:xfrm>
        </p:grpSpPr>
        <p:grpSp>
          <p:nvGrpSpPr>
            <p:cNvPr id="61" name="Group 60"/>
            <p:cNvGrpSpPr/>
            <p:nvPr/>
          </p:nvGrpSpPr>
          <p:grpSpPr>
            <a:xfrm>
              <a:off x="4786168" y="940391"/>
              <a:ext cx="3814576" cy="1003754"/>
              <a:chOff x="4823961" y="675236"/>
              <a:chExt cx="3814576" cy="1003754"/>
            </a:xfrm>
          </p:grpSpPr>
          <p:grpSp>
            <p:nvGrpSpPr>
              <p:cNvPr id="63" name="Group 62"/>
              <p:cNvGrpSpPr/>
              <p:nvPr/>
            </p:nvGrpSpPr>
            <p:grpSpPr>
              <a:xfrm>
                <a:off x="4823961" y="675236"/>
                <a:ext cx="3814576" cy="1003754"/>
                <a:chOff x="4823961" y="675236"/>
                <a:chExt cx="3814576" cy="1003754"/>
              </a:xfrm>
            </p:grpSpPr>
            <p:sp>
              <p:nvSpPr>
                <p:cNvPr id="65" name="Rectangle 64"/>
                <p:cNvSpPr/>
                <p:nvPr/>
              </p:nvSpPr>
              <p:spPr>
                <a:xfrm>
                  <a:off x="4894376" y="675236"/>
                  <a:ext cx="3676863" cy="100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66" name="TextBox 65"/>
                    <p:cNvSpPr txBox="1"/>
                    <p:nvPr/>
                  </p:nvSpPr>
                  <p:spPr>
                    <a:xfrm>
                      <a:off x="4823961" y="1020272"/>
                      <a:ext cx="3814576" cy="323401"/>
                    </a:xfrm>
                    <a:prstGeom prst="rect">
                      <a:avLst/>
                    </a:prstGeom>
                    <a:noFill/>
                    <a:ln w="19050" cmpd="sng">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800" i="1">
                                <a:latin typeface="Cambria Math" charset="0"/>
                              </a:rPr>
                              <m:t>+ </m:t>
                            </m:r>
                            <m:r>
                              <a:rPr lang="en-US" sz="1800" i="1">
                                <a:latin typeface="Cambria Math" charset="0"/>
                              </a:rPr>
                              <m:t>𝑞</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𝑏</m:t>
                                    </m:r>
                                  </m:e>
                                  <m:sub>
                                    <m:r>
                                      <a:rPr lang="en-US" sz="1800" i="1">
                                        <a:latin typeface="Cambria Math" charset="0"/>
                                      </a:rPr>
                                      <m:t>𝑡</m:t>
                                    </m:r>
                                  </m:sub>
                                </m:sSub>
                              </m:e>
                            </m:d>
                            <m:r>
                              <a:rPr lang="en-US" sz="1800" i="1">
                                <a:latin typeface="Cambria Math" charset="0"/>
                              </a:rPr>
                              <m:t>−</m:t>
                            </m:r>
                            <m:r>
                              <a:rPr lang="en-US" sz="1800" i="1">
                                <a:latin typeface="Cambria Math" charset="0"/>
                                <a:ea typeface="Cambria Math" charset="0"/>
                                <a:cs typeface="Cambria Math" charset="0"/>
                              </a:rPr>
                              <m:t>𝜇</m:t>
                            </m:r>
                            <m:sSub>
                              <m:sSubPr>
                                <m:ctrlPr>
                                  <a:rPr lang="en-US" sz="1800" i="1">
                                    <a:latin typeface="Cambria Math" panose="02040503050406030204" pitchFamily="18" charset="0"/>
                                    <a:ea typeface="Cambria Math" charset="0"/>
                                    <a:cs typeface="Cambria Math" charset="0"/>
                                  </a:rPr>
                                </m:ctrlPr>
                              </m:sSubPr>
                              <m:e>
                                <m:r>
                                  <a:rPr lang="en-US" sz="1800" i="1">
                                    <a:latin typeface="Cambria Math" charset="0"/>
                                    <a:ea typeface="Cambria Math" charset="0"/>
                                    <a:cs typeface="Cambria Math" charset="0"/>
                                  </a:rPr>
                                  <m:t>𝑇</m:t>
                                </m:r>
                              </m:e>
                              <m:sub>
                                <m:r>
                                  <a:rPr lang="en-US" sz="1800" i="1">
                                    <a:latin typeface="Cambria Math" charset="0"/>
                                    <a:ea typeface="Cambria Math" charset="0"/>
                                    <a:cs typeface="Cambria Math" charset="0"/>
                                  </a:rPr>
                                  <m:t>𝑡</m:t>
                                </m:r>
                              </m:sub>
                            </m:sSub>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𝜆</m:t>
                            </m:r>
                            <m:d>
                              <m:dPr>
                                <m:begChr m:val="|"/>
                                <m:endChr m:val="|"/>
                                <m:ctrlPr>
                                  <a:rPr lang="hr-HR" sz="1800" i="1">
                                    <a:latin typeface="Cambria Math" panose="02040503050406030204" pitchFamily="18" charset="0"/>
                                    <a:ea typeface="Cambria Math" charset="0"/>
                                    <a:cs typeface="Cambria Math" charset="0"/>
                                  </a:rPr>
                                </m:ctrlPr>
                              </m:dPr>
                              <m:e>
                                <m:r>
                                  <a:rPr lang="en-US" sz="1800" i="1">
                                    <a:latin typeface="Cambria Math" charset="0"/>
                                  </a:rPr>
                                  <m:t>𝑞</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𝑏</m:t>
                                        </m:r>
                                      </m:e>
                                      <m:sub>
                                        <m:r>
                                          <a:rPr lang="en-US" sz="1800" i="1">
                                            <a:latin typeface="Cambria Math" charset="0"/>
                                          </a:rPr>
                                          <m:t>𝑡</m:t>
                                        </m:r>
                                      </m:sub>
                                    </m:sSub>
                                  </m:e>
                                </m:d>
                                <m:r>
                                  <a:rPr lang="en-US" sz="1800" i="1">
                                    <a:latin typeface="Cambria Math" charset="0"/>
                                  </a:rPr>
                                  <m:t>−</m:t>
                                </m:r>
                                <m:r>
                                  <a:rPr lang="en-US" sz="1800" i="1">
                                    <a:latin typeface="Cambria Math" charset="0"/>
                                  </a:rPr>
                                  <m:t>𝑞</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𝑏</m:t>
                                        </m:r>
                                      </m:e>
                                      <m:sub>
                                        <m:r>
                                          <a:rPr lang="en-US" sz="1800" i="1">
                                            <a:latin typeface="Cambria Math" charset="0"/>
                                          </a:rPr>
                                          <m:t>𝑡</m:t>
                                        </m:r>
                                        <m:r>
                                          <a:rPr lang="en-US" sz="1800" i="1">
                                            <a:latin typeface="Cambria Math" charset="0"/>
                                          </a:rPr>
                                          <m:t>−1</m:t>
                                        </m:r>
                                      </m:sub>
                                    </m:sSub>
                                  </m:e>
                                </m:d>
                              </m:e>
                            </m:d>
                          </m:oMath>
                        </m:oMathPara>
                      </a14:m>
                      <a:endParaRPr lang="en-US" sz="1800" i="1" dirty="0"/>
                    </a:p>
                  </p:txBody>
                </p:sp>
              </mc:Choice>
              <mc:Fallback xmlns="">
                <p:sp>
                  <p:nvSpPr>
                    <p:cNvPr id="66" name="TextBox 65"/>
                    <p:cNvSpPr txBox="1">
                      <a:spLocks noRot="1" noChangeAspect="1" noMove="1" noResize="1" noEditPoints="1" noAdjustHandles="1" noChangeArrowheads="1" noChangeShapeType="1" noTextEdit="1"/>
                    </p:cNvSpPr>
                    <p:nvPr/>
                  </p:nvSpPr>
                  <p:spPr>
                    <a:xfrm>
                      <a:off x="4823961" y="1020272"/>
                      <a:ext cx="3814576" cy="323401"/>
                    </a:xfrm>
                    <a:prstGeom prst="rect">
                      <a:avLst/>
                    </a:prstGeom>
                    <a:blipFill>
                      <a:blip r:embed="rId11"/>
                      <a:stretch>
                        <a:fillRect b="-8333"/>
                      </a:stretch>
                    </a:blipFill>
                    <a:ln w="19050" cmpd="sng">
                      <a:noFill/>
                    </a:ln>
                  </p:spPr>
                  <p:txBody>
                    <a:bodyPr/>
                    <a:lstStyle/>
                    <a:p>
                      <a:r>
                        <a:rPr lang="zh-CN" altLang="en-US">
                          <a:noFill/>
                        </a:rPr>
                        <a:t> </a:t>
                      </a:r>
                    </a:p>
                  </p:txBody>
                </p:sp>
              </mc:Fallback>
            </mc:AlternateContent>
          </p:grpSp>
          <p:sp>
            <p:nvSpPr>
              <p:cNvPr id="64" name="TextBox 63"/>
              <p:cNvSpPr txBox="1"/>
              <p:nvPr/>
            </p:nvSpPr>
            <p:spPr>
              <a:xfrm>
                <a:off x="4964742" y="677967"/>
                <a:ext cx="1402250" cy="377301"/>
              </a:xfrm>
              <a:prstGeom prst="rect">
                <a:avLst/>
              </a:prstGeom>
              <a:noFill/>
            </p:spPr>
            <p:txBody>
              <a:bodyPr wrap="none" rtlCol="0">
                <a:spAutoFit/>
              </a:bodyPr>
              <a:lstStyle/>
              <a:p>
                <a:r>
                  <a:rPr lang="en-US" sz="2200" b="1" dirty="0"/>
                  <a:t>Reward</a:t>
                </a:r>
                <a:r>
                  <a:rPr lang="en-US" sz="1600" b="1" dirty="0"/>
                  <a:t> </a:t>
                </a:r>
                <a:r>
                  <a:rPr lang="en-US" sz="2200" dirty="0" err="1"/>
                  <a:t>r</a:t>
                </a:r>
                <a:r>
                  <a:rPr lang="en-US" sz="2200" baseline="-25000" dirty="0" err="1"/>
                  <a:t>t</a:t>
                </a:r>
                <a:endParaRPr lang="en-US" sz="2200" dirty="0"/>
              </a:p>
            </p:txBody>
          </p:sp>
        </p:grpSp>
        <p:sp>
          <p:nvSpPr>
            <p:cNvPr id="62" name="TextBox 61"/>
            <p:cNvSpPr txBox="1"/>
            <p:nvPr/>
          </p:nvSpPr>
          <p:spPr>
            <a:xfrm>
              <a:off x="4880870" y="1571000"/>
              <a:ext cx="4043432" cy="296451"/>
            </a:xfrm>
            <a:prstGeom prst="rect">
              <a:avLst/>
            </a:prstGeom>
            <a:noFill/>
          </p:spPr>
          <p:txBody>
            <a:bodyPr wrap="none" rtlCol="0">
              <a:spAutoFit/>
            </a:bodyPr>
            <a:lstStyle/>
            <a:p>
              <a:r>
                <a:rPr lang="en-US" sz="1600" b="1" dirty="0">
                  <a:solidFill>
                    <a:srgbClr val="3365FF"/>
                  </a:solidFill>
                </a:rPr>
                <a:t>+ (bitrate) - (</a:t>
              </a:r>
              <a:r>
                <a:rPr lang="en-US" sz="1600" b="1" dirty="0" err="1">
                  <a:solidFill>
                    <a:srgbClr val="3365FF"/>
                  </a:solidFill>
                </a:rPr>
                <a:t>rebuffering</a:t>
              </a:r>
              <a:r>
                <a:rPr lang="en-US" sz="1600" b="1" dirty="0">
                  <a:solidFill>
                    <a:srgbClr val="3365FF"/>
                  </a:solidFill>
                </a:rPr>
                <a:t>) - (smoothness)</a:t>
              </a:r>
            </a:p>
          </p:txBody>
        </p:sp>
      </p:grpSp>
      <p:sp>
        <p:nvSpPr>
          <p:cNvPr id="87" name="Oval 86"/>
          <p:cNvSpPr/>
          <p:nvPr/>
        </p:nvSpPr>
        <p:spPr>
          <a:xfrm>
            <a:off x="5727306" y="3430463"/>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37" name="Picture 136" descr="Screen Shot 2016-07-15 at 8.47.09 PM.png"/>
          <p:cNvPicPr>
            <a:picLocks noChangeAspect="1"/>
          </p:cNvPicPr>
          <p:nvPr/>
        </p:nvPicPr>
        <p:blipFill>
          <a:blip r:embed="rId1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611764" y="2014409"/>
            <a:ext cx="642607" cy="2544263"/>
          </a:xfrm>
          <a:prstGeom prst="rect">
            <a:avLst/>
          </a:prstGeom>
        </p:spPr>
      </p:pic>
      <p:sp>
        <p:nvSpPr>
          <p:cNvPr id="80" name="Rectangle 79"/>
          <p:cNvSpPr/>
          <p:nvPr/>
        </p:nvSpPr>
        <p:spPr>
          <a:xfrm>
            <a:off x="6681864" y="3222248"/>
            <a:ext cx="821522" cy="486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720P</a:t>
            </a:r>
          </a:p>
        </p:txBody>
      </p:sp>
      <p:sp>
        <p:nvSpPr>
          <p:cNvPr id="81" name="TextBox 80"/>
          <p:cNvSpPr txBox="1"/>
          <p:nvPr/>
        </p:nvSpPr>
        <p:spPr>
          <a:xfrm>
            <a:off x="5101574" y="2159470"/>
            <a:ext cx="723275" cy="369332"/>
          </a:xfrm>
          <a:prstGeom prst="rect">
            <a:avLst/>
          </a:prstGeom>
          <a:noFill/>
        </p:spPr>
        <p:txBody>
          <a:bodyPr wrap="none" rtlCol="0">
            <a:spAutoFit/>
          </a:bodyPr>
          <a:lstStyle/>
          <a:p>
            <a:r>
              <a:rPr lang="en-US" sz="1800"/>
              <a:t>240P</a:t>
            </a:r>
          </a:p>
        </p:txBody>
      </p:sp>
      <p:sp>
        <p:nvSpPr>
          <p:cNvPr id="82" name="TextBox 81"/>
          <p:cNvSpPr txBox="1"/>
          <p:nvPr/>
        </p:nvSpPr>
        <p:spPr>
          <a:xfrm>
            <a:off x="5110849" y="2740388"/>
            <a:ext cx="793364" cy="369332"/>
          </a:xfrm>
          <a:prstGeom prst="rect">
            <a:avLst/>
          </a:prstGeom>
          <a:noFill/>
        </p:spPr>
        <p:txBody>
          <a:bodyPr wrap="square" rtlCol="0">
            <a:spAutoFit/>
          </a:bodyPr>
          <a:lstStyle/>
          <a:p>
            <a:r>
              <a:rPr lang="en-US" sz="1800"/>
              <a:t>360P</a:t>
            </a:r>
          </a:p>
        </p:txBody>
      </p:sp>
      <p:sp>
        <p:nvSpPr>
          <p:cNvPr id="83" name="TextBox 82"/>
          <p:cNvSpPr txBox="1"/>
          <p:nvPr/>
        </p:nvSpPr>
        <p:spPr>
          <a:xfrm>
            <a:off x="5115236" y="3346383"/>
            <a:ext cx="1342148" cy="369332"/>
          </a:xfrm>
          <a:prstGeom prst="rect">
            <a:avLst/>
          </a:prstGeom>
          <a:noFill/>
        </p:spPr>
        <p:txBody>
          <a:bodyPr wrap="square" rtlCol="0">
            <a:spAutoFit/>
          </a:bodyPr>
          <a:lstStyle/>
          <a:p>
            <a:r>
              <a:rPr lang="en-US" sz="1800" dirty="0"/>
              <a:t>720P</a:t>
            </a:r>
          </a:p>
        </p:txBody>
      </p:sp>
      <p:sp>
        <p:nvSpPr>
          <p:cNvPr id="84" name="TextBox 83"/>
          <p:cNvSpPr txBox="1"/>
          <p:nvPr/>
        </p:nvSpPr>
        <p:spPr>
          <a:xfrm>
            <a:off x="5067005" y="3854669"/>
            <a:ext cx="942621" cy="369332"/>
          </a:xfrm>
          <a:prstGeom prst="rect">
            <a:avLst/>
          </a:prstGeom>
          <a:noFill/>
        </p:spPr>
        <p:txBody>
          <a:bodyPr wrap="square" rtlCol="0">
            <a:spAutoFit/>
          </a:bodyPr>
          <a:lstStyle/>
          <a:p>
            <a:r>
              <a:rPr lang="en-US" sz="1800" dirty="0"/>
              <a:t>1080P</a:t>
            </a:r>
          </a:p>
        </p:txBody>
      </p:sp>
      <p:sp>
        <p:nvSpPr>
          <p:cNvPr id="89" name="Trapezoid 88"/>
          <p:cNvSpPr/>
          <p:nvPr/>
        </p:nvSpPr>
        <p:spPr>
          <a:xfrm rot="5400000">
            <a:off x="2470518" y="2187094"/>
            <a:ext cx="3132464" cy="1980875"/>
          </a:xfrm>
          <a:prstGeom prst="trapezoi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90" name="Group 32"/>
          <p:cNvGrpSpPr/>
          <p:nvPr/>
        </p:nvGrpSpPr>
        <p:grpSpPr>
          <a:xfrm rot="5400000">
            <a:off x="3465029" y="2864276"/>
            <a:ext cx="1231248" cy="735633"/>
            <a:chOff x="1040728" y="3511051"/>
            <a:chExt cx="2777155" cy="1642242"/>
          </a:xfrm>
          <a:effectLst/>
        </p:grpSpPr>
        <p:sp>
          <p:nvSpPr>
            <p:cNvPr id="91" name="Freeform 90"/>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2" name="Freeform 91"/>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3" name="Freeform 92"/>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4" name="Freeform 93"/>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cxnSp>
        <p:nvCxnSpPr>
          <p:cNvPr id="101" name="Straight Arrow Connector 100"/>
          <p:cNvCxnSpPr>
            <a:endCxn id="89" idx="2"/>
          </p:cNvCxnSpPr>
          <p:nvPr/>
        </p:nvCxnSpPr>
        <p:spPr>
          <a:xfrm>
            <a:off x="2737692" y="3177531"/>
            <a:ext cx="30862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16200000">
            <a:off x="5679265" y="2471899"/>
            <a:ext cx="1620518" cy="430887"/>
          </a:xfrm>
          <a:prstGeom prst="rect">
            <a:avLst/>
          </a:prstGeom>
          <a:noFill/>
        </p:spPr>
        <p:txBody>
          <a:bodyPr wrap="square" rtlCol="0">
            <a:spAutoFit/>
          </a:bodyPr>
          <a:lstStyle/>
          <a:p>
            <a:r>
              <a:rPr lang="en-US" sz="2200" b="1" dirty="0"/>
              <a:t>Action</a:t>
            </a:r>
            <a:r>
              <a:rPr lang="en-US" sz="2200" dirty="0"/>
              <a:t> a</a:t>
            </a:r>
            <a:r>
              <a:rPr lang="en-US" sz="2200" baseline="-25000" dirty="0"/>
              <a:t>t</a:t>
            </a:r>
            <a:endParaRPr lang="en-US" sz="2200" dirty="0"/>
          </a:p>
        </p:txBody>
      </p:sp>
      <p:sp>
        <p:nvSpPr>
          <p:cNvPr id="19" name="Rectangle 18"/>
          <p:cNvSpPr/>
          <p:nvPr/>
        </p:nvSpPr>
        <p:spPr>
          <a:xfrm>
            <a:off x="4906246" y="349738"/>
            <a:ext cx="3695504" cy="11462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Reward   </a:t>
            </a:r>
          </a:p>
        </p:txBody>
      </p:sp>
      <p:grpSp>
        <p:nvGrpSpPr>
          <p:cNvPr id="123" name="Group 122"/>
          <p:cNvGrpSpPr/>
          <p:nvPr/>
        </p:nvGrpSpPr>
        <p:grpSpPr>
          <a:xfrm>
            <a:off x="2542453" y="1539309"/>
            <a:ext cx="4104245" cy="3019363"/>
            <a:chOff x="2963685" y="1388891"/>
            <a:chExt cx="4104245" cy="3019363"/>
          </a:xfrm>
        </p:grpSpPr>
        <p:cxnSp>
          <p:nvCxnSpPr>
            <p:cNvPr id="124" name="Straight Arrow Connector 123"/>
            <p:cNvCxnSpPr/>
            <p:nvPr/>
          </p:nvCxnSpPr>
          <p:spPr>
            <a:xfrm flipV="1">
              <a:off x="2967545" y="2635200"/>
              <a:ext cx="389126" cy="18614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67545" y="2103900"/>
              <a:ext cx="389126" cy="1099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963685" y="3202218"/>
              <a:ext cx="562297" cy="1335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967545" y="3679747"/>
              <a:ext cx="558433" cy="1249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2963685" y="4148656"/>
              <a:ext cx="583166" cy="16012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967545" y="1388891"/>
              <a:ext cx="389126" cy="3710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3356671" y="1469891"/>
              <a:ext cx="3711259" cy="2938363"/>
              <a:chOff x="2837725" y="1616663"/>
              <a:chExt cx="3711259" cy="2938363"/>
            </a:xfrm>
          </p:grpSpPr>
          <p:pic>
            <p:nvPicPr>
              <p:cNvPr id="131" name="Picture 13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7725" y="1616663"/>
                <a:ext cx="3313821" cy="2938363"/>
              </a:xfrm>
              <a:prstGeom prst="rect">
                <a:avLst/>
              </a:prstGeom>
            </p:spPr>
          </p:pic>
          <p:sp>
            <p:nvSpPr>
              <p:cNvPr id="132" name="Oval 131"/>
              <p:cNvSpPr/>
              <p:nvPr/>
            </p:nvSpPr>
            <p:spPr>
              <a:xfrm>
                <a:off x="6125734" y="3428210"/>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33" name="Straight Arrow Connector 132"/>
              <p:cNvCxnSpPr/>
              <p:nvPr/>
            </p:nvCxnSpPr>
            <p:spPr>
              <a:xfrm>
                <a:off x="6203524" y="3465199"/>
                <a:ext cx="345460" cy="4129"/>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grpSp>
      <p:sp>
        <p:nvSpPr>
          <p:cNvPr id="135" name="Oval 134"/>
          <p:cNvSpPr/>
          <p:nvPr/>
        </p:nvSpPr>
        <p:spPr>
          <a:xfrm>
            <a:off x="6226974" y="342679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8" name="Picture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30294" y="825205"/>
            <a:ext cx="266933" cy="235719"/>
          </a:xfrm>
          <a:prstGeom prst="rect">
            <a:avLst/>
          </a:prstGeom>
        </p:spPr>
      </p:pic>
      <p:sp>
        <p:nvSpPr>
          <p:cNvPr id="3" name="TextBox 2"/>
          <p:cNvSpPr txBox="1"/>
          <p:nvPr/>
        </p:nvSpPr>
        <p:spPr>
          <a:xfrm>
            <a:off x="2941413" y="723166"/>
            <a:ext cx="1441864" cy="461665"/>
          </a:xfrm>
          <a:prstGeom prst="rect">
            <a:avLst/>
          </a:prstGeom>
          <a:noFill/>
        </p:spPr>
        <p:txBody>
          <a:bodyPr wrap="square" rtlCol="0">
            <a:spAutoFit/>
          </a:bodyPr>
          <a:lstStyle/>
          <a:p>
            <a:r>
              <a:rPr lang="en-US" sz="2400" dirty="0"/>
              <a:t>Agent</a:t>
            </a:r>
          </a:p>
        </p:txBody>
      </p:sp>
    </p:spTree>
    <p:custDataLst>
      <p:tags r:id="rId1"/>
    </p:custDataLst>
    <p:extLst>
      <p:ext uri="{BB962C8B-B14F-4D97-AF65-F5344CB8AC3E}">
        <p14:creationId xmlns:p14="http://schemas.microsoft.com/office/powerpoint/2010/main" val="2297624831"/>
      </p:ext>
    </p:extLst>
  </p:cSld>
  <p:clrMapOvr>
    <a:masterClrMapping/>
  </p:clrMapOvr>
  <mc:AlternateContent xmlns:mc="http://schemas.openxmlformats.org/markup-compatibility/2006" xmlns:p14="http://schemas.microsoft.com/office/powerpoint/2010/main">
    <mc:Choice Requires="p14">
      <p:transition spd="slow" p14:dur="2000" advTm="148891"/>
    </mc:Choice>
    <mc:Fallback xmlns="">
      <p:transition spd="slow" advTm="148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
                                        <p:tgtEl>
                                          <p:spTgt spid="29"/>
                                        </p:tgtEl>
                                      </p:cBhvr>
                                    </p:animEffect>
                                    <p:set>
                                      <p:cBhvr>
                                        <p:cTn id="7" dur="1" fill="hold">
                                          <p:stCondLst>
                                            <p:cond delay="299"/>
                                          </p:stCondLst>
                                        </p:cTn>
                                        <p:tgtEl>
                                          <p:spTgt spid="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500"/>
                                        <p:tgtEl>
                                          <p:spTgt spid="8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par>
                                <p:cTn id="37" presetID="10"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500"/>
                                        <p:tgtEl>
                                          <p:spTgt spid="8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fade">
                                      <p:cBhvr>
                                        <p:cTn id="45" dur="500"/>
                                        <p:tgtEl>
                                          <p:spTgt spid="1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200"/>
                                        <p:tgtEl>
                                          <p:spTgt spid="19"/>
                                        </p:tgtEl>
                                      </p:cBhvr>
                                    </p:animEffect>
                                    <p:set>
                                      <p:cBhvr>
                                        <p:cTn id="50" dur="1" fill="hold">
                                          <p:stCondLst>
                                            <p:cond delay="199"/>
                                          </p:stCondLst>
                                        </p:cTn>
                                        <p:tgtEl>
                                          <p:spTgt spid="1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48"/>
                                        </p:tgtEl>
                                      </p:cBhvr>
                                    </p:animEffect>
                                    <p:set>
                                      <p:cBhvr>
                                        <p:cTn id="53" dur="1" fill="hold">
                                          <p:stCondLst>
                                            <p:cond delay="499"/>
                                          </p:stCondLst>
                                        </p:cTn>
                                        <p:tgtEl>
                                          <p:spTgt spid="48"/>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fade">
                                      <p:cBhvr>
                                        <p:cTn id="61" dur="500"/>
                                        <p:tgtEl>
                                          <p:spTgt spid="101"/>
                                        </p:tgtEl>
                                      </p:cBhvr>
                                    </p:animEffect>
                                  </p:childTnLst>
                                </p:cTn>
                              </p:par>
                              <p:par>
                                <p:cTn id="62" presetID="10" presetClass="entr" presetSubtype="0" fill="hold" nodeType="with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fade">
                                      <p:cBhvr>
                                        <p:cTn id="64" dur="500"/>
                                        <p:tgtEl>
                                          <p:spTgt spid="9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nodeType="withEffect">
                                  <p:stCondLst>
                                    <p:cond delay="0"/>
                                  </p:stCondLst>
                                  <p:childTnLst>
                                    <p:set>
                                      <p:cBhvr>
                                        <p:cTn id="69" dur="1" fill="hold">
                                          <p:stCondLst>
                                            <p:cond delay="0"/>
                                          </p:stCondLst>
                                        </p:cTn>
                                        <p:tgtEl>
                                          <p:spTgt spid="137"/>
                                        </p:tgtEl>
                                        <p:attrNameLst>
                                          <p:attrName>style.visibility</p:attrName>
                                        </p:attrNameLst>
                                      </p:cBhvr>
                                      <p:to>
                                        <p:strVal val="visible"/>
                                      </p:to>
                                    </p:set>
                                    <p:animEffect transition="in" filter="fade">
                                      <p:cBhvr>
                                        <p:cTn id="70" dur="500"/>
                                        <p:tgtEl>
                                          <p:spTgt spid="1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5"/>
                                        </p:tgtEl>
                                        <p:attrNameLst>
                                          <p:attrName>style.visibility</p:attrName>
                                        </p:attrNameLst>
                                      </p:cBhvr>
                                      <p:to>
                                        <p:strVal val="visible"/>
                                      </p:to>
                                    </p:set>
                                    <p:animEffect transition="in" filter="fade">
                                      <p:cBhvr>
                                        <p:cTn id="73" dur="500"/>
                                        <p:tgtEl>
                                          <p:spTgt spid="1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87"/>
                                        </p:tgtEl>
                                      </p:cBhvr>
                                    </p:animEffect>
                                    <p:set>
                                      <p:cBhvr>
                                        <p:cTn id="78" dur="1" fill="hold">
                                          <p:stCondLst>
                                            <p:cond delay="499"/>
                                          </p:stCondLst>
                                        </p:cTn>
                                        <p:tgtEl>
                                          <p:spTgt spid="8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85"/>
                                        </p:tgtEl>
                                      </p:cBhvr>
                                    </p:animEffect>
                                    <p:set>
                                      <p:cBhvr>
                                        <p:cTn id="81" dur="1" fill="hold">
                                          <p:stCondLst>
                                            <p:cond delay="499"/>
                                          </p:stCondLst>
                                        </p:cTn>
                                        <p:tgtEl>
                                          <p:spTgt spid="8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81"/>
                                        </p:tgtEl>
                                      </p:cBhvr>
                                    </p:animEffect>
                                    <p:set>
                                      <p:cBhvr>
                                        <p:cTn id="84" dur="1" fill="hold">
                                          <p:stCondLst>
                                            <p:cond delay="499"/>
                                          </p:stCondLst>
                                        </p:cTn>
                                        <p:tgtEl>
                                          <p:spTgt spid="81"/>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82"/>
                                        </p:tgtEl>
                                      </p:cBhvr>
                                    </p:animEffect>
                                    <p:set>
                                      <p:cBhvr>
                                        <p:cTn id="87" dur="1" fill="hold">
                                          <p:stCondLst>
                                            <p:cond delay="499"/>
                                          </p:stCondLst>
                                        </p:cTn>
                                        <p:tgtEl>
                                          <p:spTgt spid="82"/>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83"/>
                                        </p:tgtEl>
                                      </p:cBhvr>
                                    </p:animEffect>
                                    <p:set>
                                      <p:cBhvr>
                                        <p:cTn id="90" dur="1" fill="hold">
                                          <p:stCondLst>
                                            <p:cond delay="499"/>
                                          </p:stCondLst>
                                        </p:cTn>
                                        <p:tgtEl>
                                          <p:spTgt spid="83"/>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84"/>
                                        </p:tgtEl>
                                      </p:cBhvr>
                                    </p:animEffect>
                                    <p:set>
                                      <p:cBhvr>
                                        <p:cTn id="93" dur="1" fill="hold">
                                          <p:stCondLst>
                                            <p:cond delay="499"/>
                                          </p:stCondLst>
                                        </p:cTn>
                                        <p:tgtEl>
                                          <p:spTgt spid="84"/>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90"/>
                                        </p:tgtEl>
                                      </p:cBhvr>
                                    </p:animEffect>
                                    <p:set>
                                      <p:cBhvr>
                                        <p:cTn id="96" dur="1" fill="hold">
                                          <p:stCondLst>
                                            <p:cond delay="499"/>
                                          </p:stCondLst>
                                        </p:cTn>
                                        <p:tgtEl>
                                          <p:spTgt spid="90"/>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89"/>
                                        </p:tgtEl>
                                      </p:cBhvr>
                                    </p:animEffect>
                                    <p:set>
                                      <p:cBhvr>
                                        <p:cTn id="99" dur="1" fill="hold">
                                          <p:stCondLst>
                                            <p:cond delay="499"/>
                                          </p:stCondLst>
                                        </p:cTn>
                                        <p:tgtEl>
                                          <p:spTgt spid="89"/>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01"/>
                                        </p:tgtEl>
                                      </p:cBhvr>
                                    </p:animEffect>
                                    <p:set>
                                      <p:cBhvr>
                                        <p:cTn id="102" dur="1" fill="hold">
                                          <p:stCondLst>
                                            <p:cond delay="499"/>
                                          </p:stCondLst>
                                        </p:cTn>
                                        <p:tgtEl>
                                          <p:spTgt spid="101"/>
                                        </p:tgtEl>
                                        <p:attrNameLst>
                                          <p:attrName>style.visibility</p:attrName>
                                        </p:attrNameLst>
                                      </p:cBhvr>
                                      <p:to>
                                        <p:strVal val="hidden"/>
                                      </p:to>
                                    </p:set>
                                  </p:childTnLst>
                                </p:cTn>
                              </p:par>
                              <p:par>
                                <p:cTn id="103" presetID="10" presetClass="entr" presetSubtype="0" fill="hold" nodeType="withEffect">
                                  <p:stCondLst>
                                    <p:cond delay="0"/>
                                  </p:stCondLst>
                                  <p:childTnLst>
                                    <p:set>
                                      <p:cBhvr>
                                        <p:cTn id="104" dur="1" fill="hold">
                                          <p:stCondLst>
                                            <p:cond delay="0"/>
                                          </p:stCondLst>
                                        </p:cTn>
                                        <p:tgtEl>
                                          <p:spTgt spid="123"/>
                                        </p:tgtEl>
                                        <p:attrNameLst>
                                          <p:attrName>style.visibility</p:attrName>
                                        </p:attrNameLst>
                                      </p:cBhvr>
                                      <p:to>
                                        <p:strVal val="visible"/>
                                      </p:to>
                                    </p:set>
                                    <p:animEffect transition="in" filter="fade">
                                      <p:cBhvr>
                                        <p:cTn id="10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87" grpId="0" animBg="1"/>
      <p:bldP spid="87" grpId="1" animBg="1"/>
      <p:bldP spid="80" grpId="0" animBg="1"/>
      <p:bldP spid="81" grpId="0"/>
      <p:bldP spid="81" grpId="1"/>
      <p:bldP spid="82" grpId="0"/>
      <p:bldP spid="82" grpId="1"/>
      <p:bldP spid="83" grpId="0"/>
      <p:bldP spid="83" grpId="1"/>
      <p:bldP spid="84" grpId="0"/>
      <p:bldP spid="84" grpId="1"/>
      <p:bldP spid="89" grpId="0" animBg="1"/>
      <p:bldP spid="89" grpId="1" animBg="1"/>
      <p:bldP spid="105" grpId="0"/>
      <p:bldP spid="19" grpId="0" animBg="1"/>
      <p:bldP spid="1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2F8C7C49-BA44-4B40-97D2-108CA6B802F4}"/>
              </a:ext>
            </a:extLst>
          </p:cNvPr>
          <p:cNvSpPr txBox="1"/>
          <p:nvPr/>
        </p:nvSpPr>
        <p:spPr>
          <a:xfrm>
            <a:off x="6100580" y="1895421"/>
            <a:ext cx="1532568" cy="646331"/>
          </a:xfrm>
          <a:prstGeom prst="rect">
            <a:avLst/>
          </a:prstGeom>
          <a:noFill/>
        </p:spPr>
        <p:txBody>
          <a:bodyPr wrap="square" rtlCol="0">
            <a:spAutoFit/>
          </a:bodyPr>
          <a:lstStyle/>
          <a:p>
            <a:pPr algn="ctr"/>
            <a:r>
              <a:rPr lang="en-US" sz="1200" dirty="0"/>
              <a:t>{state, action, reward}</a:t>
            </a:r>
          </a:p>
          <a:p>
            <a:pPr algn="ctr"/>
            <a:r>
              <a:rPr lang="en-US" sz="1200" dirty="0"/>
              <a:t>experiences</a:t>
            </a:r>
          </a:p>
        </p:txBody>
      </p:sp>
      <p:sp>
        <p:nvSpPr>
          <p:cNvPr id="39" name="TextBox 38">
            <a:extLst>
              <a:ext uri="{FF2B5EF4-FFF2-40B4-BE49-F238E27FC236}">
                <a16:creationId xmlns:a16="http://schemas.microsoft.com/office/drawing/2014/main" id="{AA894D21-1A5D-924A-A8E9-4C1A2EE729ED}"/>
              </a:ext>
            </a:extLst>
          </p:cNvPr>
          <p:cNvSpPr txBox="1"/>
          <p:nvPr/>
        </p:nvSpPr>
        <p:spPr>
          <a:xfrm>
            <a:off x="6100580" y="3552106"/>
            <a:ext cx="1405664" cy="646331"/>
          </a:xfrm>
          <a:prstGeom prst="rect">
            <a:avLst/>
          </a:prstGeom>
          <a:noFill/>
        </p:spPr>
        <p:txBody>
          <a:bodyPr wrap="square" rtlCol="0">
            <a:spAutoFit/>
          </a:bodyPr>
          <a:lstStyle/>
          <a:p>
            <a:pPr algn="ctr"/>
            <a:r>
              <a:rPr lang="en-US" sz="1200" dirty="0"/>
              <a:t>updated neural </a:t>
            </a:r>
          </a:p>
          <a:p>
            <a:pPr algn="ctr"/>
            <a:r>
              <a:rPr lang="en-US" sz="1200" dirty="0"/>
              <a:t>network parameters</a:t>
            </a:r>
          </a:p>
        </p:txBody>
      </p:sp>
      <p:grpSp>
        <p:nvGrpSpPr>
          <p:cNvPr id="41" name="Group 40">
            <a:extLst>
              <a:ext uri="{FF2B5EF4-FFF2-40B4-BE49-F238E27FC236}">
                <a16:creationId xmlns:a16="http://schemas.microsoft.com/office/drawing/2014/main" id="{385D86F0-3909-D14E-899F-FFEB54666A1E}"/>
              </a:ext>
            </a:extLst>
          </p:cNvPr>
          <p:cNvGrpSpPr/>
          <p:nvPr/>
        </p:nvGrpSpPr>
        <p:grpSpPr>
          <a:xfrm>
            <a:off x="2298850" y="1176300"/>
            <a:ext cx="3575725" cy="2814387"/>
            <a:chOff x="1247039" y="977161"/>
            <a:chExt cx="4767633" cy="3752516"/>
          </a:xfrm>
        </p:grpSpPr>
        <p:pic>
          <p:nvPicPr>
            <p:cNvPr id="42" name="Picture 41">
              <a:extLst>
                <a:ext uri="{FF2B5EF4-FFF2-40B4-BE49-F238E27FC236}">
                  <a16:creationId xmlns:a16="http://schemas.microsoft.com/office/drawing/2014/main" id="{CBB6B486-D45C-6841-8CC5-FD3306EB0B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3720" y="2153383"/>
              <a:ext cx="399652" cy="302684"/>
            </a:xfrm>
            <a:prstGeom prst="rect">
              <a:avLst/>
            </a:prstGeom>
          </p:spPr>
        </p:pic>
        <p:sp>
          <p:nvSpPr>
            <p:cNvPr id="43" name="Rectangle 42">
              <a:extLst>
                <a:ext uri="{FF2B5EF4-FFF2-40B4-BE49-F238E27FC236}">
                  <a16:creationId xmlns:a16="http://schemas.microsoft.com/office/drawing/2014/main" id="{24DAE658-A952-A241-B0E0-E9705B43E0C7}"/>
                </a:ext>
              </a:extLst>
            </p:cNvPr>
            <p:cNvSpPr/>
            <p:nvPr/>
          </p:nvSpPr>
          <p:spPr>
            <a:xfrm>
              <a:off x="3165994" y="2023595"/>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4" name="Picture 43">
              <a:extLst>
                <a:ext uri="{FF2B5EF4-FFF2-40B4-BE49-F238E27FC236}">
                  <a16:creationId xmlns:a16="http://schemas.microsoft.com/office/drawing/2014/main" id="{4151F929-172B-274D-BE2D-6CB938DAFB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8333" y="3015764"/>
              <a:ext cx="405039" cy="309731"/>
            </a:xfrm>
            <a:prstGeom prst="rect">
              <a:avLst/>
            </a:prstGeom>
          </p:spPr>
        </p:pic>
        <p:sp>
          <p:nvSpPr>
            <p:cNvPr id="45" name="Rectangle 44">
              <a:extLst>
                <a:ext uri="{FF2B5EF4-FFF2-40B4-BE49-F238E27FC236}">
                  <a16:creationId xmlns:a16="http://schemas.microsoft.com/office/drawing/2014/main" id="{AE5BA10F-FDE0-994E-BAA5-BC218AC2277E}"/>
                </a:ext>
              </a:extLst>
            </p:cNvPr>
            <p:cNvSpPr/>
            <p:nvPr/>
          </p:nvSpPr>
          <p:spPr>
            <a:xfrm>
              <a:off x="3165994" y="2890867"/>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6" name="Picture 45">
              <a:extLst>
                <a:ext uri="{FF2B5EF4-FFF2-40B4-BE49-F238E27FC236}">
                  <a16:creationId xmlns:a16="http://schemas.microsoft.com/office/drawing/2014/main" id="{AA66068A-33EF-E44F-8BC9-BC5A792184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3318" y="4296303"/>
              <a:ext cx="405039" cy="306764"/>
            </a:xfrm>
            <a:prstGeom prst="rect">
              <a:avLst/>
            </a:prstGeom>
          </p:spPr>
        </p:pic>
        <p:sp>
          <p:nvSpPr>
            <p:cNvPr id="47" name="Rectangle 46">
              <a:extLst>
                <a:ext uri="{FF2B5EF4-FFF2-40B4-BE49-F238E27FC236}">
                  <a16:creationId xmlns:a16="http://schemas.microsoft.com/office/drawing/2014/main" id="{AB2D0835-0176-E045-8606-AD7044921882}"/>
                </a:ext>
              </a:extLst>
            </p:cNvPr>
            <p:cNvSpPr/>
            <p:nvPr/>
          </p:nvSpPr>
          <p:spPr>
            <a:xfrm>
              <a:off x="3165994" y="4137498"/>
              <a:ext cx="959689" cy="592179"/>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CC72A5D2-42B6-9F4E-B1DB-43F0DF97785F}"/>
                </a:ext>
              </a:extLst>
            </p:cNvPr>
            <p:cNvSpPr/>
            <p:nvPr/>
          </p:nvSpPr>
          <p:spPr>
            <a:xfrm>
              <a:off x="3606773" y="369284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863372DB-019A-AA44-AD3D-6DCE9406A5EC}"/>
                </a:ext>
              </a:extLst>
            </p:cNvPr>
            <p:cNvSpPr/>
            <p:nvPr/>
          </p:nvSpPr>
          <p:spPr>
            <a:xfrm>
              <a:off x="3606773" y="379343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a:extLst>
                <a:ext uri="{FF2B5EF4-FFF2-40B4-BE49-F238E27FC236}">
                  <a16:creationId xmlns:a16="http://schemas.microsoft.com/office/drawing/2014/main" id="{CBC45BB8-E6CF-5B4B-B300-D26820F0CE24}"/>
                </a:ext>
              </a:extLst>
            </p:cNvPr>
            <p:cNvSpPr/>
            <p:nvPr/>
          </p:nvSpPr>
          <p:spPr>
            <a:xfrm>
              <a:off x="3606773" y="3894402"/>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1" name="Straight Arrow Connector 50">
              <a:extLst>
                <a:ext uri="{FF2B5EF4-FFF2-40B4-BE49-F238E27FC236}">
                  <a16:creationId xmlns:a16="http://schemas.microsoft.com/office/drawing/2014/main" id="{E499322D-A9A4-9E44-9BB2-D41C6CA79044}"/>
                </a:ext>
              </a:extLst>
            </p:cNvPr>
            <p:cNvCxnSpPr>
              <a:cxnSpLocks/>
              <a:stCxn id="89" idx="3"/>
              <a:endCxn id="43" idx="1"/>
            </p:cNvCxnSpPr>
            <p:nvPr/>
          </p:nvCxnSpPr>
          <p:spPr>
            <a:xfrm flipV="1">
              <a:off x="1284212" y="2301626"/>
              <a:ext cx="1881781" cy="17772"/>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6EC1141-2655-5C47-B213-8CCCA1C5759E}"/>
                </a:ext>
              </a:extLst>
            </p:cNvPr>
            <p:cNvCxnSpPr>
              <a:cxnSpLocks/>
              <a:stCxn id="90" idx="3"/>
              <a:endCxn id="45" idx="1"/>
            </p:cNvCxnSpPr>
            <p:nvPr/>
          </p:nvCxnSpPr>
          <p:spPr>
            <a:xfrm flipV="1">
              <a:off x="1247039" y="3168898"/>
              <a:ext cx="1918955" cy="49"/>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19853F6-ADBA-954E-82E8-1F6E765EF500}"/>
                </a:ext>
              </a:extLst>
            </p:cNvPr>
            <p:cNvCxnSpPr>
              <a:cxnSpLocks/>
              <a:stCxn id="84" idx="3"/>
              <a:endCxn id="47" idx="1"/>
            </p:cNvCxnSpPr>
            <p:nvPr/>
          </p:nvCxnSpPr>
          <p:spPr>
            <a:xfrm flipV="1">
              <a:off x="1284212" y="4433588"/>
              <a:ext cx="1881781" cy="2364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C056B11D-9625-354A-9738-3CCA8A3E1C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5022" y="2141018"/>
              <a:ext cx="297465" cy="316778"/>
            </a:xfrm>
            <a:prstGeom prst="rect">
              <a:avLst/>
            </a:prstGeom>
          </p:spPr>
        </p:pic>
        <p:pic>
          <p:nvPicPr>
            <p:cNvPr id="55" name="Picture 54">
              <a:extLst>
                <a:ext uri="{FF2B5EF4-FFF2-40B4-BE49-F238E27FC236}">
                  <a16:creationId xmlns:a16="http://schemas.microsoft.com/office/drawing/2014/main" id="{CD3BB032-730A-664C-B949-111E73AD92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5023" y="3000674"/>
              <a:ext cx="297465" cy="316778"/>
            </a:xfrm>
            <a:prstGeom prst="rect">
              <a:avLst/>
            </a:prstGeom>
          </p:spPr>
        </p:pic>
        <p:pic>
          <p:nvPicPr>
            <p:cNvPr id="56" name="Picture 55">
              <a:extLst>
                <a:ext uri="{FF2B5EF4-FFF2-40B4-BE49-F238E27FC236}">
                  <a16:creationId xmlns:a16="http://schemas.microsoft.com/office/drawing/2014/main" id="{5C24175E-BC96-DB45-940D-1394343107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2218" y="4277974"/>
              <a:ext cx="300269" cy="316778"/>
            </a:xfrm>
            <a:prstGeom prst="rect">
              <a:avLst/>
            </a:prstGeom>
          </p:spPr>
        </p:pic>
        <p:sp>
          <p:nvSpPr>
            <p:cNvPr id="57" name="Oval 56">
              <a:extLst>
                <a:ext uri="{FF2B5EF4-FFF2-40B4-BE49-F238E27FC236}">
                  <a16:creationId xmlns:a16="http://schemas.microsoft.com/office/drawing/2014/main" id="{0AEB6ADC-6B43-FF4C-B26A-6B0E2EC1553D}"/>
                </a:ext>
              </a:extLst>
            </p:cNvPr>
            <p:cNvSpPr/>
            <p:nvPr/>
          </p:nvSpPr>
          <p:spPr>
            <a:xfrm>
              <a:off x="5261656" y="367728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28094913-876E-6042-91AF-068EA2547C91}"/>
                </a:ext>
              </a:extLst>
            </p:cNvPr>
            <p:cNvSpPr/>
            <p:nvPr/>
          </p:nvSpPr>
          <p:spPr>
            <a:xfrm>
              <a:off x="5261656" y="378730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282045B1-9420-AD4A-A22F-9F518DBCA1D2}"/>
                </a:ext>
              </a:extLst>
            </p:cNvPr>
            <p:cNvSpPr/>
            <p:nvPr/>
          </p:nvSpPr>
          <p:spPr>
            <a:xfrm>
              <a:off x="5261656" y="3898191"/>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TextBox 59">
              <a:extLst>
                <a:ext uri="{FF2B5EF4-FFF2-40B4-BE49-F238E27FC236}">
                  <a16:creationId xmlns:a16="http://schemas.microsoft.com/office/drawing/2014/main" id="{EF299828-D24E-E848-A816-1DF057F1EDAD}"/>
                </a:ext>
              </a:extLst>
            </p:cNvPr>
            <p:cNvSpPr txBox="1"/>
            <p:nvPr/>
          </p:nvSpPr>
          <p:spPr>
            <a:xfrm>
              <a:off x="3081674" y="977161"/>
              <a:ext cx="2932998" cy="646331"/>
            </a:xfrm>
            <a:prstGeom prst="rect">
              <a:avLst/>
            </a:prstGeom>
            <a:noFill/>
          </p:spPr>
          <p:txBody>
            <a:bodyPr wrap="square" rtlCol="0">
              <a:spAutoFit/>
            </a:bodyPr>
            <a:lstStyle/>
            <a:p>
              <a:pPr algn="ctr"/>
              <a:r>
                <a:rPr lang="en-US" sz="1350" b="1" dirty="0"/>
                <a:t>Video playback</a:t>
              </a:r>
            </a:p>
            <a:p>
              <a:pPr algn="ctr"/>
              <a:r>
                <a:rPr lang="en-US" sz="1200" i="1" dirty="0">
                  <a:solidFill>
                    <a:srgbClr val="3167FF"/>
                  </a:solidFill>
                </a:rPr>
                <a:t>Fast chunk-level simulator</a:t>
              </a:r>
            </a:p>
          </p:txBody>
        </p:sp>
        <p:sp>
          <p:nvSpPr>
            <p:cNvPr id="61" name="Rectangle 60">
              <a:extLst>
                <a:ext uri="{FF2B5EF4-FFF2-40B4-BE49-F238E27FC236}">
                  <a16:creationId xmlns:a16="http://schemas.microsoft.com/office/drawing/2014/main" id="{736A134D-72B7-E945-AFDE-7A3003CF6A04}"/>
                </a:ext>
              </a:extLst>
            </p:cNvPr>
            <p:cNvSpPr/>
            <p:nvPr/>
          </p:nvSpPr>
          <p:spPr>
            <a:xfrm>
              <a:off x="4819767" y="2016836"/>
              <a:ext cx="1083596"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worker</a:t>
              </a:r>
            </a:p>
          </p:txBody>
        </p:sp>
        <p:sp>
          <p:nvSpPr>
            <p:cNvPr id="62" name="Rectangle 61">
              <a:extLst>
                <a:ext uri="{FF2B5EF4-FFF2-40B4-BE49-F238E27FC236}">
                  <a16:creationId xmlns:a16="http://schemas.microsoft.com/office/drawing/2014/main" id="{03F503A8-F348-FC4D-84F9-94D2EE30D83F}"/>
                </a:ext>
              </a:extLst>
            </p:cNvPr>
            <p:cNvSpPr/>
            <p:nvPr/>
          </p:nvSpPr>
          <p:spPr>
            <a:xfrm>
              <a:off x="4819767" y="2888876"/>
              <a:ext cx="1083596"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worker</a:t>
              </a:r>
            </a:p>
          </p:txBody>
        </p:sp>
        <p:sp>
          <p:nvSpPr>
            <p:cNvPr id="63" name="Rectangle 62">
              <a:extLst>
                <a:ext uri="{FF2B5EF4-FFF2-40B4-BE49-F238E27FC236}">
                  <a16:creationId xmlns:a16="http://schemas.microsoft.com/office/drawing/2014/main" id="{D854F373-F0F3-B44C-ACD7-4313CE76BFEB}"/>
                </a:ext>
              </a:extLst>
            </p:cNvPr>
            <p:cNvSpPr/>
            <p:nvPr/>
          </p:nvSpPr>
          <p:spPr>
            <a:xfrm>
              <a:off x="4819767" y="4164690"/>
              <a:ext cx="1083596"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worker</a:t>
              </a:r>
            </a:p>
          </p:txBody>
        </p:sp>
      </p:grpSp>
      <p:sp>
        <p:nvSpPr>
          <p:cNvPr id="64" name="Rectangle 63">
            <a:extLst>
              <a:ext uri="{FF2B5EF4-FFF2-40B4-BE49-F238E27FC236}">
                <a16:creationId xmlns:a16="http://schemas.microsoft.com/office/drawing/2014/main" id="{19565CF5-66C1-C946-928E-DA1F946D67AE}"/>
              </a:ext>
            </a:extLst>
          </p:cNvPr>
          <p:cNvSpPr/>
          <p:nvPr/>
        </p:nvSpPr>
        <p:spPr>
          <a:xfrm>
            <a:off x="7345286" y="2598908"/>
            <a:ext cx="752222" cy="739013"/>
          </a:xfrm>
          <a:prstGeom prst="rect">
            <a:avLst/>
          </a:prstGeom>
          <a:solidFill>
            <a:schemeClr val="accent5">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master</a:t>
            </a:r>
          </a:p>
        </p:txBody>
      </p:sp>
      <p:cxnSp>
        <p:nvCxnSpPr>
          <p:cNvPr id="65" name="Straight Arrow Connector 64">
            <a:extLst>
              <a:ext uri="{FF2B5EF4-FFF2-40B4-BE49-F238E27FC236}">
                <a16:creationId xmlns:a16="http://schemas.microsoft.com/office/drawing/2014/main" id="{F93AA230-3EC3-5A47-A510-9587F278335F}"/>
              </a:ext>
            </a:extLst>
          </p:cNvPr>
          <p:cNvCxnSpPr>
            <a:cxnSpLocks/>
            <a:endCxn id="64" idx="1"/>
          </p:cNvCxnSpPr>
          <p:nvPr/>
        </p:nvCxnSpPr>
        <p:spPr>
          <a:xfrm>
            <a:off x="5651424" y="2134697"/>
            <a:ext cx="1693862" cy="833718"/>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F0066E3-40CF-2C40-820B-5D735EAA4819}"/>
              </a:ext>
            </a:extLst>
          </p:cNvPr>
          <p:cNvSpPr txBox="1"/>
          <p:nvPr/>
        </p:nvSpPr>
        <p:spPr>
          <a:xfrm>
            <a:off x="6630595" y="1264284"/>
            <a:ext cx="1586233" cy="484748"/>
          </a:xfrm>
          <a:prstGeom prst="rect">
            <a:avLst/>
          </a:prstGeom>
          <a:noFill/>
        </p:spPr>
        <p:txBody>
          <a:bodyPr wrap="square" rtlCol="0">
            <a:spAutoFit/>
          </a:bodyPr>
          <a:lstStyle/>
          <a:p>
            <a:pPr algn="ctr"/>
            <a:r>
              <a:rPr lang="en-US" sz="1350" b="1" dirty="0"/>
              <a:t>Model update </a:t>
            </a:r>
          </a:p>
          <a:p>
            <a:pPr algn="ctr"/>
            <a:r>
              <a:rPr lang="en-US" sz="1200" i="1" dirty="0" err="1">
                <a:solidFill>
                  <a:srgbClr val="3167FF"/>
                </a:solidFill>
              </a:rPr>
              <a:t>TensorFlow</a:t>
            </a:r>
            <a:endParaRPr lang="en-US" sz="1050" i="1" dirty="0">
              <a:solidFill>
                <a:srgbClr val="3167FF"/>
              </a:solidFill>
            </a:endParaRPr>
          </a:p>
        </p:txBody>
      </p:sp>
      <p:cxnSp>
        <p:nvCxnSpPr>
          <p:cNvPr id="67" name="Straight Arrow Connector 66">
            <a:extLst>
              <a:ext uri="{FF2B5EF4-FFF2-40B4-BE49-F238E27FC236}">
                <a16:creationId xmlns:a16="http://schemas.microsoft.com/office/drawing/2014/main" id="{38DBD670-7E7B-F64A-8CC1-893A3CC29FBF}"/>
              </a:ext>
            </a:extLst>
          </p:cNvPr>
          <p:cNvCxnSpPr>
            <a:cxnSpLocks/>
            <a:endCxn id="64" idx="1"/>
          </p:cNvCxnSpPr>
          <p:nvPr/>
        </p:nvCxnSpPr>
        <p:spPr>
          <a:xfrm>
            <a:off x="5649946" y="2803817"/>
            <a:ext cx="1695340" cy="164598"/>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4EE17B9-9687-E34D-B62B-BA68E534CADE}"/>
              </a:ext>
            </a:extLst>
          </p:cNvPr>
          <p:cNvCxnSpPr>
            <a:cxnSpLocks/>
            <a:endCxn id="64" idx="1"/>
          </p:cNvCxnSpPr>
          <p:nvPr/>
        </p:nvCxnSpPr>
        <p:spPr>
          <a:xfrm flipV="1">
            <a:off x="5649946" y="2968415"/>
            <a:ext cx="1695340" cy="985650"/>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F63B2F1-FF97-2F4A-B337-7DFE3108EA47}"/>
              </a:ext>
            </a:extLst>
          </p:cNvPr>
          <p:cNvCxnSpPr>
            <a:cxnSpLocks/>
          </p:cNvCxnSpPr>
          <p:nvPr/>
        </p:nvCxnSpPr>
        <p:spPr>
          <a:xfrm flipH="1" flipV="1">
            <a:off x="5636794" y="2350051"/>
            <a:ext cx="1704116" cy="429623"/>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75F5958-7EDF-BF4A-9206-D31E51D4DDE4}"/>
              </a:ext>
            </a:extLst>
          </p:cNvPr>
          <p:cNvCxnSpPr>
            <a:cxnSpLocks/>
          </p:cNvCxnSpPr>
          <p:nvPr/>
        </p:nvCxnSpPr>
        <p:spPr>
          <a:xfrm flipH="1">
            <a:off x="5633786" y="2773891"/>
            <a:ext cx="1707124" cy="970333"/>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EC4348F-84D3-2A4F-A4E8-412C87A95645}"/>
              </a:ext>
            </a:extLst>
          </p:cNvPr>
          <p:cNvCxnSpPr>
            <a:cxnSpLocks/>
          </p:cNvCxnSpPr>
          <p:nvPr/>
        </p:nvCxnSpPr>
        <p:spPr>
          <a:xfrm flipH="1">
            <a:off x="5639420" y="2779674"/>
            <a:ext cx="1701490" cy="207101"/>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9AF92AEA-08ED-EF41-B6BA-47B57F065DBB}"/>
              </a:ext>
            </a:extLst>
          </p:cNvPr>
          <p:cNvGrpSpPr/>
          <p:nvPr/>
        </p:nvGrpSpPr>
        <p:grpSpPr>
          <a:xfrm>
            <a:off x="994339" y="1135169"/>
            <a:ext cx="2050306" cy="2968088"/>
            <a:chOff x="114300" y="901456"/>
            <a:chExt cx="2733741" cy="3957450"/>
          </a:xfrm>
        </p:grpSpPr>
        <p:sp>
          <p:nvSpPr>
            <p:cNvPr id="73" name="Rectangle 72">
              <a:extLst>
                <a:ext uri="{FF2B5EF4-FFF2-40B4-BE49-F238E27FC236}">
                  <a16:creationId xmlns:a16="http://schemas.microsoft.com/office/drawing/2014/main" id="{971624BE-8800-5941-BE36-9756620FFBD0}"/>
                </a:ext>
              </a:extLst>
            </p:cNvPr>
            <p:cNvSpPr/>
            <p:nvPr/>
          </p:nvSpPr>
          <p:spPr>
            <a:xfrm>
              <a:off x="722124" y="215282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Rectangle 73">
              <a:extLst>
                <a:ext uri="{FF2B5EF4-FFF2-40B4-BE49-F238E27FC236}">
                  <a16:creationId xmlns:a16="http://schemas.microsoft.com/office/drawing/2014/main" id="{802DE6CD-9B3F-BA4B-B998-4073681E6D5D}"/>
                </a:ext>
              </a:extLst>
            </p:cNvPr>
            <p:cNvSpPr/>
            <p:nvPr/>
          </p:nvSpPr>
          <p:spPr>
            <a:xfrm>
              <a:off x="810415" y="209217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Rectangle 74">
              <a:extLst>
                <a:ext uri="{FF2B5EF4-FFF2-40B4-BE49-F238E27FC236}">
                  <a16:creationId xmlns:a16="http://schemas.microsoft.com/office/drawing/2014/main" id="{A15D99B5-2C82-3B43-A4F1-25FC92776F6C}"/>
                </a:ext>
              </a:extLst>
            </p:cNvPr>
            <p:cNvSpPr/>
            <p:nvPr/>
          </p:nvSpPr>
          <p:spPr>
            <a:xfrm>
              <a:off x="898706" y="202359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Rectangle 75">
              <a:extLst>
                <a:ext uri="{FF2B5EF4-FFF2-40B4-BE49-F238E27FC236}">
                  <a16:creationId xmlns:a16="http://schemas.microsoft.com/office/drawing/2014/main" id="{B64E3586-37CE-074C-B16E-D1E4F2B46E70}"/>
                </a:ext>
              </a:extLst>
            </p:cNvPr>
            <p:cNvSpPr/>
            <p:nvPr/>
          </p:nvSpPr>
          <p:spPr>
            <a:xfrm>
              <a:off x="722124" y="3018329"/>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Rectangle 76">
              <a:extLst>
                <a:ext uri="{FF2B5EF4-FFF2-40B4-BE49-F238E27FC236}">
                  <a16:creationId xmlns:a16="http://schemas.microsoft.com/office/drawing/2014/main" id="{B2D3F905-F4CD-3B4B-875A-FF907BB1547A}"/>
                </a:ext>
              </a:extLst>
            </p:cNvPr>
            <p:cNvSpPr/>
            <p:nvPr/>
          </p:nvSpPr>
          <p:spPr>
            <a:xfrm>
              <a:off x="810415" y="295768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Rectangle 77">
              <a:extLst>
                <a:ext uri="{FF2B5EF4-FFF2-40B4-BE49-F238E27FC236}">
                  <a16:creationId xmlns:a16="http://schemas.microsoft.com/office/drawing/2014/main" id="{75C24DD7-5424-B547-BA08-9F66FD50AA72}"/>
                </a:ext>
              </a:extLst>
            </p:cNvPr>
            <p:cNvSpPr/>
            <p:nvPr/>
          </p:nvSpPr>
          <p:spPr>
            <a:xfrm>
              <a:off x="898706" y="288910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Rectangle 78">
              <a:extLst>
                <a:ext uri="{FF2B5EF4-FFF2-40B4-BE49-F238E27FC236}">
                  <a16:creationId xmlns:a16="http://schemas.microsoft.com/office/drawing/2014/main" id="{2FBDB7C2-B7B3-C949-854B-C2116E6F39C9}"/>
                </a:ext>
              </a:extLst>
            </p:cNvPr>
            <p:cNvSpPr/>
            <p:nvPr/>
          </p:nvSpPr>
          <p:spPr>
            <a:xfrm>
              <a:off x="722124" y="430728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Rectangle 79">
              <a:extLst>
                <a:ext uri="{FF2B5EF4-FFF2-40B4-BE49-F238E27FC236}">
                  <a16:creationId xmlns:a16="http://schemas.microsoft.com/office/drawing/2014/main" id="{86CCF1E6-65FB-CA41-99D6-228385722337}"/>
                </a:ext>
              </a:extLst>
            </p:cNvPr>
            <p:cNvSpPr/>
            <p:nvPr/>
          </p:nvSpPr>
          <p:spPr>
            <a:xfrm>
              <a:off x="810415" y="424663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Rectangle 80">
              <a:extLst>
                <a:ext uri="{FF2B5EF4-FFF2-40B4-BE49-F238E27FC236}">
                  <a16:creationId xmlns:a16="http://schemas.microsoft.com/office/drawing/2014/main" id="{F2F616F6-5011-B146-9FC8-BF34FA4AE6AF}"/>
                </a:ext>
              </a:extLst>
            </p:cNvPr>
            <p:cNvSpPr/>
            <p:nvPr/>
          </p:nvSpPr>
          <p:spPr>
            <a:xfrm>
              <a:off x="898706" y="417805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2" name="Picture 81">
              <a:extLst>
                <a:ext uri="{FF2B5EF4-FFF2-40B4-BE49-F238E27FC236}">
                  <a16:creationId xmlns:a16="http://schemas.microsoft.com/office/drawing/2014/main" id="{CE2A486E-3A5F-7940-8396-8FABAF6A0B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4693" y="2002320"/>
              <a:ext cx="1025278" cy="597728"/>
            </a:xfrm>
            <a:prstGeom prst="rect">
              <a:avLst/>
            </a:prstGeom>
            <a:effectLst/>
          </p:spPr>
        </p:pic>
        <p:pic>
          <p:nvPicPr>
            <p:cNvPr id="83" name="Picture 82">
              <a:extLst>
                <a:ext uri="{FF2B5EF4-FFF2-40B4-BE49-F238E27FC236}">
                  <a16:creationId xmlns:a16="http://schemas.microsoft.com/office/drawing/2014/main" id="{1B93F042-71C3-694D-90AC-31BEE2E81AA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5543" y="2849199"/>
              <a:ext cx="1025278" cy="597728"/>
            </a:xfrm>
            <a:prstGeom prst="rect">
              <a:avLst/>
            </a:prstGeom>
          </p:spPr>
        </p:pic>
        <p:pic>
          <p:nvPicPr>
            <p:cNvPr id="84" name="Picture 83">
              <a:extLst>
                <a:ext uri="{FF2B5EF4-FFF2-40B4-BE49-F238E27FC236}">
                  <a16:creationId xmlns:a16="http://schemas.microsoft.com/office/drawing/2014/main" id="{3F599F85-D60F-BA40-A3B8-C399F314261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5543" y="4137499"/>
              <a:ext cx="1025278" cy="597728"/>
            </a:xfrm>
            <a:prstGeom prst="rect">
              <a:avLst/>
            </a:prstGeom>
          </p:spPr>
        </p:pic>
        <p:sp>
          <p:nvSpPr>
            <p:cNvPr id="85" name="Oval 84">
              <a:extLst>
                <a:ext uri="{FF2B5EF4-FFF2-40B4-BE49-F238E27FC236}">
                  <a16:creationId xmlns:a16="http://schemas.microsoft.com/office/drawing/2014/main" id="{067DC390-E3AA-FD48-A556-C19AF2817285}"/>
                </a:ext>
              </a:extLst>
            </p:cNvPr>
            <p:cNvSpPr/>
            <p:nvPr/>
          </p:nvSpPr>
          <p:spPr>
            <a:xfrm>
              <a:off x="1257888" y="372846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A9E26C2C-96C3-A644-BBDE-0089FC9B5003}"/>
                </a:ext>
              </a:extLst>
            </p:cNvPr>
            <p:cNvSpPr/>
            <p:nvPr/>
          </p:nvSpPr>
          <p:spPr>
            <a:xfrm>
              <a:off x="1257888" y="3826774"/>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152A21E6-3C92-C546-84CB-E64302E4C454}"/>
                </a:ext>
              </a:extLst>
            </p:cNvPr>
            <p:cNvSpPr/>
            <p:nvPr/>
          </p:nvSpPr>
          <p:spPr>
            <a:xfrm>
              <a:off x="1257888" y="39250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TextBox 87">
              <a:extLst>
                <a:ext uri="{FF2B5EF4-FFF2-40B4-BE49-F238E27FC236}">
                  <a16:creationId xmlns:a16="http://schemas.microsoft.com/office/drawing/2014/main" id="{CE93F34B-ED4B-8A4E-86BA-D8887116B703}"/>
                </a:ext>
              </a:extLst>
            </p:cNvPr>
            <p:cNvSpPr txBox="1"/>
            <p:nvPr/>
          </p:nvSpPr>
          <p:spPr>
            <a:xfrm>
              <a:off x="114300" y="901456"/>
              <a:ext cx="2733741" cy="1169550"/>
            </a:xfrm>
            <a:prstGeom prst="rect">
              <a:avLst/>
            </a:prstGeom>
            <a:noFill/>
          </p:spPr>
          <p:txBody>
            <a:bodyPr wrap="square" rtlCol="0">
              <a:spAutoFit/>
            </a:bodyPr>
            <a:lstStyle/>
            <a:p>
              <a:pPr algn="ctr"/>
              <a:r>
                <a:rPr lang="en-US" sz="1350" b="1" dirty="0"/>
                <a:t>Large corpus of </a:t>
              </a:r>
            </a:p>
            <a:p>
              <a:pPr algn="ctr"/>
              <a:r>
                <a:rPr lang="en-US" sz="1350" b="1" dirty="0"/>
                <a:t>network traces</a:t>
              </a:r>
            </a:p>
            <a:p>
              <a:pPr algn="ctr"/>
              <a:r>
                <a:rPr lang="en-US" sz="1200" i="1" dirty="0">
                  <a:solidFill>
                    <a:srgbClr val="3167FF"/>
                  </a:solidFill>
                </a:rPr>
                <a:t>cellular, broadband, synthetic</a:t>
              </a:r>
            </a:p>
          </p:txBody>
        </p:sp>
        <p:sp>
          <p:nvSpPr>
            <p:cNvPr id="89" name="Rectangle 88">
              <a:extLst>
                <a:ext uri="{FF2B5EF4-FFF2-40B4-BE49-F238E27FC236}">
                  <a16:creationId xmlns:a16="http://schemas.microsoft.com/office/drawing/2014/main" id="{78A5A611-B5D3-4E4E-B9D0-C3602F2609CE}"/>
                </a:ext>
              </a:extLst>
            </p:cNvPr>
            <p:cNvSpPr/>
            <p:nvPr/>
          </p:nvSpPr>
          <p:spPr>
            <a:xfrm>
              <a:off x="916931" y="2022722"/>
              <a:ext cx="973890"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ectangle 89">
              <a:extLst>
                <a:ext uri="{FF2B5EF4-FFF2-40B4-BE49-F238E27FC236}">
                  <a16:creationId xmlns:a16="http://schemas.microsoft.com/office/drawing/2014/main" id="{E6AF5BD9-65BB-F549-A214-F4078E8FF502}"/>
                </a:ext>
              </a:extLst>
            </p:cNvPr>
            <p:cNvSpPr/>
            <p:nvPr/>
          </p:nvSpPr>
          <p:spPr>
            <a:xfrm>
              <a:off x="894693" y="2872272"/>
              <a:ext cx="958955"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ectangle 90">
              <a:extLst>
                <a:ext uri="{FF2B5EF4-FFF2-40B4-BE49-F238E27FC236}">
                  <a16:creationId xmlns:a16="http://schemas.microsoft.com/office/drawing/2014/main" id="{8A7635B3-82A4-034C-9EC6-BA1EA17E83B1}"/>
                </a:ext>
              </a:extLst>
            </p:cNvPr>
            <p:cNvSpPr/>
            <p:nvPr/>
          </p:nvSpPr>
          <p:spPr>
            <a:xfrm>
              <a:off x="895410" y="4166211"/>
              <a:ext cx="961413"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ectangle 91">
              <a:extLst>
                <a:ext uri="{FF2B5EF4-FFF2-40B4-BE49-F238E27FC236}">
                  <a16:creationId xmlns:a16="http://schemas.microsoft.com/office/drawing/2014/main" id="{0C0F984F-7001-FE4C-BE69-85D32C5F74FC}"/>
                </a:ext>
              </a:extLst>
            </p:cNvPr>
            <p:cNvSpPr/>
            <p:nvPr/>
          </p:nvSpPr>
          <p:spPr>
            <a:xfrm>
              <a:off x="883692" y="2002320"/>
              <a:ext cx="18288" cy="589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Rectangle 92">
              <a:extLst>
                <a:ext uri="{FF2B5EF4-FFF2-40B4-BE49-F238E27FC236}">
                  <a16:creationId xmlns:a16="http://schemas.microsoft.com/office/drawing/2014/main" id="{96EF269F-4114-A644-9F56-60AD8AF22957}"/>
                </a:ext>
              </a:extLst>
            </p:cNvPr>
            <p:cNvSpPr/>
            <p:nvPr/>
          </p:nvSpPr>
          <p:spPr>
            <a:xfrm>
              <a:off x="874462" y="4728928"/>
              <a:ext cx="100584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 name="矩形 1">
            <a:extLst>
              <a:ext uri="{FF2B5EF4-FFF2-40B4-BE49-F238E27FC236}">
                <a16:creationId xmlns:a16="http://schemas.microsoft.com/office/drawing/2014/main" id="{D0ABF931-A328-4A8C-8CE2-9F391F14F2AB}"/>
              </a:ext>
            </a:extLst>
          </p:cNvPr>
          <p:cNvSpPr/>
          <p:nvPr/>
        </p:nvSpPr>
        <p:spPr>
          <a:xfrm>
            <a:off x="-298383" y="-364239"/>
            <a:ext cx="1292722" cy="1299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483FC20-0396-41E5-A180-95CEFC88CFBD}"/>
              </a:ext>
            </a:extLst>
          </p:cNvPr>
          <p:cNvSpPr/>
          <p:nvPr/>
        </p:nvSpPr>
        <p:spPr>
          <a:xfrm>
            <a:off x="3166872" y="4571558"/>
            <a:ext cx="3184302" cy="134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445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par>
                                <p:cTn id="21" presetID="22" presetClass="entr" presetSubtype="8"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left)">
                                      <p:cBhvr>
                                        <p:cTn id="23" dur="500"/>
                                        <p:tgtEl>
                                          <p:spTgt spid="65"/>
                                        </p:tgtEl>
                                      </p:cBhvr>
                                    </p:animEffect>
                                  </p:childTnLst>
                                </p:cTn>
                              </p:par>
                              <p:par>
                                <p:cTn id="24" presetID="22" presetClass="entr" presetSubtype="8" fill="hold"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left)">
                                      <p:cBhvr>
                                        <p:cTn id="26" dur="500"/>
                                        <p:tgtEl>
                                          <p:spTgt spid="67"/>
                                        </p:tgtEl>
                                      </p:cBhvr>
                                    </p:animEffect>
                                  </p:childTnLst>
                                </p:cTn>
                              </p:par>
                              <p:par>
                                <p:cTn id="27" presetID="22" presetClass="entr" presetSubtype="8"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500"/>
                                        <p:tgtEl>
                                          <p:spTgt spid="6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right)">
                                      <p:cBhvr>
                                        <p:cTn id="37" dur="500"/>
                                        <p:tgtEl>
                                          <p:spTgt spid="70"/>
                                        </p:tgtEl>
                                      </p:cBhvr>
                                    </p:animEffect>
                                  </p:childTnLst>
                                </p:cTn>
                              </p:par>
                              <p:par>
                                <p:cTn id="38" presetID="22" presetClass="entr" presetSubtype="2" fill="hold"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ipe(right)">
                                      <p:cBhvr>
                                        <p:cTn id="40" dur="500"/>
                                        <p:tgtEl>
                                          <p:spTgt spid="71"/>
                                        </p:tgtEl>
                                      </p:cBhvr>
                                    </p:animEffect>
                                  </p:childTnLst>
                                </p:cTn>
                              </p:par>
                              <p:par>
                                <p:cTn id="41" presetID="22" presetClass="entr" presetSubtype="2"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right)">
                                      <p:cBhvr>
                                        <p:cTn id="43" dur="500"/>
                                        <p:tgtEl>
                                          <p:spTgt spid="6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right)">
                                      <p:cBhvr>
                                        <p:cTn id="4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64" grpId="0" animBg="1"/>
      <p:bldP spid="6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75CC36BD-371E-1944-A426-53103D93CE41}"/>
              </a:ext>
            </a:extLst>
          </p:cNvPr>
          <p:cNvGrpSpPr/>
          <p:nvPr/>
        </p:nvGrpSpPr>
        <p:grpSpPr>
          <a:xfrm>
            <a:off x="4421934" y="1332836"/>
            <a:ext cx="887740" cy="434140"/>
            <a:chOff x="3572759" y="1107310"/>
            <a:chExt cx="999241" cy="488668"/>
          </a:xfrm>
        </p:grpSpPr>
        <p:cxnSp>
          <p:nvCxnSpPr>
            <p:cNvPr id="16" name="直线连接符 15">
              <a:extLst>
                <a:ext uri="{FF2B5EF4-FFF2-40B4-BE49-F238E27FC236}">
                  <a16:creationId xmlns:a16="http://schemas.microsoft.com/office/drawing/2014/main" id="{86265CA0-A067-2247-82E3-143D73251B9D}"/>
                </a:ext>
              </a:extLst>
            </p:cNvPr>
            <p:cNvCxnSpPr>
              <a:cxnSpLocks/>
            </p:cNvCxnSpPr>
            <p:nvPr/>
          </p:nvCxnSpPr>
          <p:spPr>
            <a:xfrm flipV="1">
              <a:off x="3572759" y="1272619"/>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A5B5C57C-66A5-5F4E-AEBD-A3F3F055E9E1}"/>
                </a:ext>
              </a:extLst>
            </p:cNvPr>
            <p:cNvSpPr/>
            <p:nvPr/>
          </p:nvSpPr>
          <p:spPr>
            <a:xfrm>
              <a:off x="4248641" y="1107310"/>
              <a:ext cx="323359" cy="32335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32" name="组合 31">
            <a:extLst>
              <a:ext uri="{FF2B5EF4-FFF2-40B4-BE49-F238E27FC236}">
                <a16:creationId xmlns:a16="http://schemas.microsoft.com/office/drawing/2014/main" id="{BDED2D78-1755-3C4B-964F-58FF4B50ED9D}"/>
              </a:ext>
            </a:extLst>
          </p:cNvPr>
          <p:cNvGrpSpPr/>
          <p:nvPr/>
        </p:nvGrpSpPr>
        <p:grpSpPr>
          <a:xfrm rot="1170623">
            <a:off x="4799786" y="2378941"/>
            <a:ext cx="887740" cy="434140"/>
            <a:chOff x="3572759" y="1107310"/>
            <a:chExt cx="999241" cy="488668"/>
          </a:xfrm>
        </p:grpSpPr>
        <p:cxnSp>
          <p:nvCxnSpPr>
            <p:cNvPr id="33" name="直线连接符 32">
              <a:extLst>
                <a:ext uri="{FF2B5EF4-FFF2-40B4-BE49-F238E27FC236}">
                  <a16:creationId xmlns:a16="http://schemas.microsoft.com/office/drawing/2014/main" id="{238783DF-ECAD-6C4F-AC7E-2BC1EEA93DDA}"/>
                </a:ext>
              </a:extLst>
            </p:cNvPr>
            <p:cNvCxnSpPr>
              <a:cxnSpLocks/>
            </p:cNvCxnSpPr>
            <p:nvPr/>
          </p:nvCxnSpPr>
          <p:spPr>
            <a:xfrm flipV="1">
              <a:off x="3572759" y="1272619"/>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43DD204-7ACD-0D41-B1F2-1F17B9730FE6}"/>
                </a:ext>
              </a:extLst>
            </p:cNvPr>
            <p:cNvSpPr/>
            <p:nvPr/>
          </p:nvSpPr>
          <p:spPr>
            <a:xfrm>
              <a:off x="4248641" y="1107310"/>
              <a:ext cx="323359" cy="32335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35" name="组合 34">
            <a:extLst>
              <a:ext uri="{FF2B5EF4-FFF2-40B4-BE49-F238E27FC236}">
                <a16:creationId xmlns:a16="http://schemas.microsoft.com/office/drawing/2014/main" id="{D8B12810-57E4-2C4A-99C0-72B24D83544C}"/>
              </a:ext>
            </a:extLst>
          </p:cNvPr>
          <p:cNvGrpSpPr/>
          <p:nvPr/>
        </p:nvGrpSpPr>
        <p:grpSpPr>
          <a:xfrm rot="2479530">
            <a:off x="4596386" y="3418920"/>
            <a:ext cx="887740" cy="434140"/>
            <a:chOff x="3572759" y="1107310"/>
            <a:chExt cx="999241" cy="488668"/>
          </a:xfrm>
        </p:grpSpPr>
        <p:cxnSp>
          <p:nvCxnSpPr>
            <p:cNvPr id="36" name="直线连接符 35">
              <a:extLst>
                <a:ext uri="{FF2B5EF4-FFF2-40B4-BE49-F238E27FC236}">
                  <a16:creationId xmlns:a16="http://schemas.microsoft.com/office/drawing/2014/main" id="{216D927A-F4BB-DD45-9805-DDC3F9394D33}"/>
                </a:ext>
              </a:extLst>
            </p:cNvPr>
            <p:cNvCxnSpPr>
              <a:cxnSpLocks/>
            </p:cNvCxnSpPr>
            <p:nvPr/>
          </p:nvCxnSpPr>
          <p:spPr>
            <a:xfrm flipV="1">
              <a:off x="3572759" y="1272619"/>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11A1E3A5-491A-2F48-937E-F11DBD117D28}"/>
                </a:ext>
              </a:extLst>
            </p:cNvPr>
            <p:cNvSpPr/>
            <p:nvPr/>
          </p:nvSpPr>
          <p:spPr>
            <a:xfrm>
              <a:off x="4248641" y="1107310"/>
              <a:ext cx="323359" cy="32335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sp>
        <p:nvSpPr>
          <p:cNvPr id="23" name="椭圆 22">
            <a:extLst>
              <a:ext uri="{FF2B5EF4-FFF2-40B4-BE49-F238E27FC236}">
                <a16:creationId xmlns:a16="http://schemas.microsoft.com/office/drawing/2014/main" id="{261ECFA3-E28F-3547-ADFA-C35816C9D705}"/>
              </a:ext>
            </a:extLst>
          </p:cNvPr>
          <p:cNvSpPr/>
          <p:nvPr/>
        </p:nvSpPr>
        <p:spPr>
          <a:xfrm>
            <a:off x="1462653" y="1136328"/>
            <a:ext cx="3278766" cy="3278767"/>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6" name="文本框 25">
            <a:extLst>
              <a:ext uri="{FF2B5EF4-FFF2-40B4-BE49-F238E27FC236}">
                <a16:creationId xmlns:a16="http://schemas.microsoft.com/office/drawing/2014/main" id="{B4974B29-BF9C-C444-98AE-BACBE4CBB8E1}"/>
              </a:ext>
            </a:extLst>
          </p:cNvPr>
          <p:cNvSpPr txBox="1"/>
          <p:nvPr/>
        </p:nvSpPr>
        <p:spPr>
          <a:xfrm>
            <a:off x="1927675" y="2589343"/>
            <a:ext cx="2482576" cy="584775"/>
          </a:xfrm>
          <a:prstGeom prst="rect">
            <a:avLst/>
          </a:prstGeom>
          <a:noFill/>
          <a:ln>
            <a:noFill/>
          </a:ln>
        </p:spPr>
        <p:txBody>
          <a:bodyPr wrap="square" rtlCol="0">
            <a:spAutoFit/>
          </a:bodyPr>
          <a:lstStyle/>
          <a:p>
            <a:pPr algn="ctr"/>
            <a:r>
              <a:rPr kumimoji="1" lang="en-US" altLang="zh-CN" sz="3200" b="1" dirty="0">
                <a:solidFill>
                  <a:schemeClr val="bg1"/>
                </a:solidFill>
                <a:latin typeface="微软雅黑" panose="020B0503020204020204" pitchFamily="34" charset="-122"/>
                <a:ea typeface="微软雅黑" panose="020B0503020204020204" pitchFamily="34" charset="-122"/>
              </a:rPr>
              <a:t>Evaluatio</a:t>
            </a:r>
            <a:r>
              <a:rPr kumimoji="1" lang="en-US" altLang="zh-CN" sz="3200" b="1" dirty="0">
                <a:solidFill>
                  <a:schemeClr val="bg1"/>
                </a:solidFill>
              </a:rPr>
              <a:t>n</a:t>
            </a:r>
            <a:endParaRPr kumimoji="1" lang="zh-CN" altLang="en-US" sz="2400" b="1" dirty="0">
              <a:solidFill>
                <a:schemeClr val="bg1"/>
              </a:solidFill>
            </a:endParaRPr>
          </a:p>
        </p:txBody>
      </p:sp>
      <p:pic>
        <p:nvPicPr>
          <p:cNvPr id="29" name="图形 28" descr="饼图">
            <a:extLst>
              <a:ext uri="{FF2B5EF4-FFF2-40B4-BE49-F238E27FC236}">
                <a16:creationId xmlns:a16="http://schemas.microsoft.com/office/drawing/2014/main" id="{6643091B-6A91-EF44-8E67-673447710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6683" y="1406044"/>
            <a:ext cx="913582" cy="913582"/>
          </a:xfrm>
          <a:prstGeom prst="rect">
            <a:avLst/>
          </a:prstGeom>
        </p:spPr>
      </p:pic>
      <p:sp>
        <p:nvSpPr>
          <p:cNvPr id="27" name="椭圆 26">
            <a:extLst>
              <a:ext uri="{FF2B5EF4-FFF2-40B4-BE49-F238E27FC236}">
                <a16:creationId xmlns:a16="http://schemas.microsoft.com/office/drawing/2014/main" id="{7CAD97F2-3A8D-C148-976B-C98F8731E4E9}"/>
              </a:ext>
            </a:extLst>
          </p:cNvPr>
          <p:cNvSpPr/>
          <p:nvPr/>
        </p:nvSpPr>
        <p:spPr>
          <a:xfrm>
            <a:off x="5551173" y="548461"/>
            <a:ext cx="1175732" cy="1175734"/>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5" name="文本框 4">
            <a:extLst>
              <a:ext uri="{FF2B5EF4-FFF2-40B4-BE49-F238E27FC236}">
                <a16:creationId xmlns:a16="http://schemas.microsoft.com/office/drawing/2014/main" id="{22A0B9A2-4C91-FE4A-AF82-207A551243E7}"/>
              </a:ext>
            </a:extLst>
          </p:cNvPr>
          <p:cNvSpPr txBox="1"/>
          <p:nvPr/>
        </p:nvSpPr>
        <p:spPr>
          <a:xfrm>
            <a:off x="5455421" y="863900"/>
            <a:ext cx="1367236" cy="553998"/>
          </a:xfrm>
          <a:prstGeom prst="rect">
            <a:avLst/>
          </a:prstGeom>
          <a:noFill/>
        </p:spPr>
        <p:txBody>
          <a:bodyPr wrap="square" rtlCol="0">
            <a:spAutoFit/>
          </a:bodyPr>
          <a:lstStyle/>
          <a:p>
            <a:pPr algn="ctr"/>
            <a:r>
              <a:rPr kumimoji="1" lang="en-US" altLang="zh-CN" sz="1000" dirty="0">
                <a:solidFill>
                  <a:schemeClr val="bg1"/>
                </a:solidFill>
                <a:latin typeface="微软雅黑" panose="020B0503020204020204" pitchFamily="34" charset="-122"/>
                <a:ea typeface="微软雅黑" panose="020B0503020204020204" pitchFamily="34" charset="-122"/>
              </a:rPr>
              <a:t>Simple</a:t>
            </a:r>
          </a:p>
          <a:p>
            <a:pPr algn="ctr"/>
            <a:r>
              <a:rPr kumimoji="1" lang="en-US" altLang="zh-CN" sz="1000" dirty="0" err="1">
                <a:solidFill>
                  <a:schemeClr val="bg1"/>
                </a:solidFill>
                <a:latin typeface="微软雅黑" panose="020B0503020204020204" pitchFamily="34" charset="-122"/>
                <a:ea typeface="微软雅黑" panose="020B0503020204020204" pitchFamily="34" charset="-122"/>
              </a:rPr>
              <a:t>QoE</a:t>
            </a:r>
            <a:endParaRPr kumimoji="1" lang="en-US" altLang="zh-CN" sz="1000" dirty="0">
              <a:solidFill>
                <a:schemeClr val="bg1"/>
              </a:solidFill>
              <a:latin typeface="微软雅黑" panose="020B0503020204020204" pitchFamily="34" charset="-122"/>
              <a:ea typeface="微软雅黑" panose="020B0503020204020204" pitchFamily="34" charset="-122"/>
            </a:endParaRPr>
          </a:p>
          <a:p>
            <a:pPr algn="ctr"/>
            <a:r>
              <a:rPr kumimoji="1" lang="en-US" altLang="zh-CN" sz="1000" dirty="0">
                <a:solidFill>
                  <a:schemeClr val="bg1"/>
                </a:solidFill>
                <a:latin typeface="微软雅黑" panose="020B0503020204020204" pitchFamily="34" charset="-122"/>
                <a:ea typeface="微软雅黑" panose="020B0503020204020204" pitchFamily="34" charset="-122"/>
              </a:rPr>
              <a:t>Metrics</a:t>
            </a:r>
            <a:endParaRPr kumimoji="1"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a16="http://schemas.microsoft.com/office/drawing/2014/main" id="{776D55AB-0431-E24E-8039-5CB25399801E}"/>
              </a:ext>
            </a:extLst>
          </p:cNvPr>
          <p:cNvSpPr/>
          <p:nvPr/>
        </p:nvSpPr>
        <p:spPr>
          <a:xfrm>
            <a:off x="5988708" y="2079779"/>
            <a:ext cx="1175733" cy="1175734"/>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39" name="文本框 38">
            <a:extLst>
              <a:ext uri="{FF2B5EF4-FFF2-40B4-BE49-F238E27FC236}">
                <a16:creationId xmlns:a16="http://schemas.microsoft.com/office/drawing/2014/main" id="{9BACA39C-C882-4746-A456-39E7E4D996D5}"/>
              </a:ext>
            </a:extLst>
          </p:cNvPr>
          <p:cNvSpPr txBox="1"/>
          <p:nvPr/>
        </p:nvSpPr>
        <p:spPr>
          <a:xfrm>
            <a:off x="5892956" y="2495472"/>
            <a:ext cx="1367236" cy="400110"/>
          </a:xfrm>
          <a:prstGeom prst="rect">
            <a:avLst/>
          </a:prstGeom>
          <a:noFill/>
        </p:spPr>
        <p:txBody>
          <a:bodyPr wrap="square" rtlCol="0">
            <a:spAutoFit/>
          </a:bodyPr>
          <a:lstStyle/>
          <a:p>
            <a:pPr algn="ctr"/>
            <a:r>
              <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Pixel</a:t>
            </a:r>
            <a:r>
              <a:rPr lang="zh-CN" altLang="en-US"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kumimoji="1"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Based</a:t>
            </a:r>
            <a:r>
              <a:rPr kumimoji="1" lang="zh-CN" altLang="en-US"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endParaRPr kumimoji="1"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a:p>
            <a:pPr algn="ctr"/>
            <a:r>
              <a:rPr kumimoji="1"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Metrics</a:t>
            </a:r>
            <a:endParaRPr kumimoji="1"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D43968FE-2CFB-4C41-8814-4326C32F7479}"/>
              </a:ext>
            </a:extLst>
          </p:cNvPr>
          <p:cNvSpPr/>
          <p:nvPr/>
        </p:nvSpPr>
        <p:spPr>
          <a:xfrm>
            <a:off x="5661903" y="3543538"/>
            <a:ext cx="1175733" cy="1175734"/>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42" name="文本框 41">
            <a:extLst>
              <a:ext uri="{FF2B5EF4-FFF2-40B4-BE49-F238E27FC236}">
                <a16:creationId xmlns:a16="http://schemas.microsoft.com/office/drawing/2014/main" id="{125B9A4A-4DD0-DE41-805D-52F3EBA4B82B}"/>
              </a:ext>
            </a:extLst>
          </p:cNvPr>
          <p:cNvSpPr txBox="1"/>
          <p:nvPr/>
        </p:nvSpPr>
        <p:spPr>
          <a:xfrm>
            <a:off x="5478749" y="3981817"/>
            <a:ext cx="1565917" cy="400110"/>
          </a:xfrm>
          <a:prstGeom prst="rect">
            <a:avLst/>
          </a:prstGeom>
          <a:noFill/>
        </p:spPr>
        <p:txBody>
          <a:bodyPr wrap="square" rtlCol="0">
            <a:spAutoFit/>
          </a:bodyPr>
          <a:lstStyle/>
          <a:p>
            <a:pPr algn="ctr"/>
            <a:r>
              <a:rPr kumimoji="1" lang="en-US" altLang="zh-CN" sz="1000" dirty="0">
                <a:solidFill>
                  <a:schemeClr val="bg1"/>
                </a:solidFill>
                <a:latin typeface="微软雅黑" panose="020B0503020204020204" pitchFamily="34" charset="-122"/>
                <a:ea typeface="微软雅黑" panose="020B0503020204020204" pitchFamily="34" charset="-122"/>
              </a:rPr>
              <a:t>Psychophysical</a:t>
            </a:r>
          </a:p>
          <a:p>
            <a:pPr algn="ctr"/>
            <a:r>
              <a:rPr kumimoji="1" lang="en-US" altLang="zh-CN" sz="1000" dirty="0">
                <a:solidFill>
                  <a:schemeClr val="bg1"/>
                </a:solidFill>
                <a:latin typeface="微软雅黑" panose="020B0503020204020204" pitchFamily="34" charset="-122"/>
                <a:ea typeface="微软雅黑" panose="020B0503020204020204" pitchFamily="34" charset="-122"/>
              </a:rPr>
              <a:t>Metrics</a:t>
            </a:r>
            <a:endParaRPr kumimoji="1" lang="zh-CN" altLang="en-US" sz="1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3733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75CC36BD-371E-1944-A426-53103D93CE41}"/>
              </a:ext>
            </a:extLst>
          </p:cNvPr>
          <p:cNvGrpSpPr/>
          <p:nvPr/>
        </p:nvGrpSpPr>
        <p:grpSpPr>
          <a:xfrm>
            <a:off x="4421934" y="1332836"/>
            <a:ext cx="887740" cy="434140"/>
            <a:chOff x="3572759" y="1107310"/>
            <a:chExt cx="999241" cy="488668"/>
          </a:xfrm>
        </p:grpSpPr>
        <p:cxnSp>
          <p:nvCxnSpPr>
            <p:cNvPr id="16" name="直线连接符 15">
              <a:extLst>
                <a:ext uri="{FF2B5EF4-FFF2-40B4-BE49-F238E27FC236}">
                  <a16:creationId xmlns:a16="http://schemas.microsoft.com/office/drawing/2014/main" id="{86265CA0-A067-2247-82E3-143D73251B9D}"/>
                </a:ext>
              </a:extLst>
            </p:cNvPr>
            <p:cNvCxnSpPr>
              <a:cxnSpLocks/>
            </p:cNvCxnSpPr>
            <p:nvPr/>
          </p:nvCxnSpPr>
          <p:spPr>
            <a:xfrm flipV="1">
              <a:off x="3572759" y="1272619"/>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A5B5C57C-66A5-5F4E-AEBD-A3F3F055E9E1}"/>
                </a:ext>
              </a:extLst>
            </p:cNvPr>
            <p:cNvSpPr/>
            <p:nvPr/>
          </p:nvSpPr>
          <p:spPr>
            <a:xfrm>
              <a:off x="4248641" y="1107310"/>
              <a:ext cx="323359" cy="32335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32" name="组合 31">
            <a:extLst>
              <a:ext uri="{FF2B5EF4-FFF2-40B4-BE49-F238E27FC236}">
                <a16:creationId xmlns:a16="http://schemas.microsoft.com/office/drawing/2014/main" id="{BDED2D78-1755-3C4B-964F-58FF4B50ED9D}"/>
              </a:ext>
            </a:extLst>
          </p:cNvPr>
          <p:cNvGrpSpPr/>
          <p:nvPr/>
        </p:nvGrpSpPr>
        <p:grpSpPr>
          <a:xfrm rot="1170623">
            <a:off x="4799786" y="2378941"/>
            <a:ext cx="887740" cy="434140"/>
            <a:chOff x="3572759" y="1107310"/>
            <a:chExt cx="999241" cy="488668"/>
          </a:xfrm>
        </p:grpSpPr>
        <p:cxnSp>
          <p:nvCxnSpPr>
            <p:cNvPr id="33" name="直线连接符 32">
              <a:extLst>
                <a:ext uri="{FF2B5EF4-FFF2-40B4-BE49-F238E27FC236}">
                  <a16:creationId xmlns:a16="http://schemas.microsoft.com/office/drawing/2014/main" id="{238783DF-ECAD-6C4F-AC7E-2BC1EEA93DDA}"/>
                </a:ext>
              </a:extLst>
            </p:cNvPr>
            <p:cNvCxnSpPr>
              <a:cxnSpLocks/>
            </p:cNvCxnSpPr>
            <p:nvPr/>
          </p:nvCxnSpPr>
          <p:spPr>
            <a:xfrm flipV="1">
              <a:off x="3572759" y="1272619"/>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43DD204-7ACD-0D41-B1F2-1F17B9730FE6}"/>
                </a:ext>
              </a:extLst>
            </p:cNvPr>
            <p:cNvSpPr/>
            <p:nvPr/>
          </p:nvSpPr>
          <p:spPr>
            <a:xfrm>
              <a:off x="4248641" y="1107310"/>
              <a:ext cx="323359" cy="32335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35" name="组合 34">
            <a:extLst>
              <a:ext uri="{FF2B5EF4-FFF2-40B4-BE49-F238E27FC236}">
                <a16:creationId xmlns:a16="http://schemas.microsoft.com/office/drawing/2014/main" id="{D8B12810-57E4-2C4A-99C0-72B24D83544C}"/>
              </a:ext>
            </a:extLst>
          </p:cNvPr>
          <p:cNvGrpSpPr/>
          <p:nvPr/>
        </p:nvGrpSpPr>
        <p:grpSpPr>
          <a:xfrm rot="2479530">
            <a:off x="4596386" y="3418920"/>
            <a:ext cx="887740" cy="434140"/>
            <a:chOff x="3572759" y="1107310"/>
            <a:chExt cx="999241" cy="488668"/>
          </a:xfrm>
        </p:grpSpPr>
        <p:cxnSp>
          <p:nvCxnSpPr>
            <p:cNvPr id="36" name="直线连接符 35">
              <a:extLst>
                <a:ext uri="{FF2B5EF4-FFF2-40B4-BE49-F238E27FC236}">
                  <a16:creationId xmlns:a16="http://schemas.microsoft.com/office/drawing/2014/main" id="{216D927A-F4BB-DD45-9805-DDC3F9394D33}"/>
                </a:ext>
              </a:extLst>
            </p:cNvPr>
            <p:cNvCxnSpPr>
              <a:cxnSpLocks/>
            </p:cNvCxnSpPr>
            <p:nvPr/>
          </p:nvCxnSpPr>
          <p:spPr>
            <a:xfrm flipV="1">
              <a:off x="3572759" y="1272619"/>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11A1E3A5-491A-2F48-937E-F11DBD117D28}"/>
                </a:ext>
              </a:extLst>
            </p:cNvPr>
            <p:cNvSpPr/>
            <p:nvPr/>
          </p:nvSpPr>
          <p:spPr>
            <a:xfrm>
              <a:off x="4248641" y="1107310"/>
              <a:ext cx="323359" cy="32335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sp>
        <p:nvSpPr>
          <p:cNvPr id="23" name="椭圆 22">
            <a:extLst>
              <a:ext uri="{FF2B5EF4-FFF2-40B4-BE49-F238E27FC236}">
                <a16:creationId xmlns:a16="http://schemas.microsoft.com/office/drawing/2014/main" id="{261ECFA3-E28F-3547-ADFA-C35816C9D705}"/>
              </a:ext>
            </a:extLst>
          </p:cNvPr>
          <p:cNvSpPr/>
          <p:nvPr/>
        </p:nvSpPr>
        <p:spPr>
          <a:xfrm>
            <a:off x="1462653" y="1136328"/>
            <a:ext cx="3278766" cy="3278767"/>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6" name="文本框 25">
            <a:extLst>
              <a:ext uri="{FF2B5EF4-FFF2-40B4-BE49-F238E27FC236}">
                <a16:creationId xmlns:a16="http://schemas.microsoft.com/office/drawing/2014/main" id="{B4974B29-BF9C-C444-98AE-BACBE4CBB8E1}"/>
              </a:ext>
            </a:extLst>
          </p:cNvPr>
          <p:cNvSpPr txBox="1"/>
          <p:nvPr/>
        </p:nvSpPr>
        <p:spPr>
          <a:xfrm>
            <a:off x="1927675" y="2589343"/>
            <a:ext cx="2482576" cy="584775"/>
          </a:xfrm>
          <a:prstGeom prst="rect">
            <a:avLst/>
          </a:prstGeom>
          <a:noFill/>
          <a:ln>
            <a:noFill/>
          </a:ln>
        </p:spPr>
        <p:txBody>
          <a:bodyPr wrap="square" rtlCol="0">
            <a:spAutoFit/>
          </a:bodyPr>
          <a:lstStyle/>
          <a:p>
            <a:pPr algn="ctr"/>
            <a:r>
              <a:rPr kumimoji="1" lang="en-US" altLang="zh-CN" sz="3200" b="1" dirty="0">
                <a:solidFill>
                  <a:schemeClr val="bg1"/>
                </a:solidFill>
                <a:latin typeface="微软雅黑" panose="020B0503020204020204" pitchFamily="34" charset="-122"/>
                <a:ea typeface="微软雅黑" panose="020B0503020204020204" pitchFamily="34" charset="-122"/>
              </a:rPr>
              <a:t>Evaluatio</a:t>
            </a:r>
            <a:r>
              <a:rPr kumimoji="1" lang="en-US" altLang="zh-CN" sz="3200" b="1" dirty="0">
                <a:solidFill>
                  <a:schemeClr val="bg1"/>
                </a:solidFill>
              </a:rPr>
              <a:t>n</a:t>
            </a:r>
            <a:endParaRPr kumimoji="1" lang="zh-CN" altLang="en-US" sz="2400" b="1" dirty="0">
              <a:solidFill>
                <a:schemeClr val="bg1"/>
              </a:solidFill>
            </a:endParaRPr>
          </a:p>
        </p:txBody>
      </p:sp>
      <p:pic>
        <p:nvPicPr>
          <p:cNvPr id="29" name="图形 28" descr="饼图">
            <a:extLst>
              <a:ext uri="{FF2B5EF4-FFF2-40B4-BE49-F238E27FC236}">
                <a16:creationId xmlns:a16="http://schemas.microsoft.com/office/drawing/2014/main" id="{6643091B-6A91-EF44-8E67-673447710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6683" y="1406044"/>
            <a:ext cx="913582" cy="913582"/>
          </a:xfrm>
          <a:prstGeom prst="rect">
            <a:avLst/>
          </a:prstGeom>
        </p:spPr>
      </p:pic>
      <p:sp>
        <p:nvSpPr>
          <p:cNvPr id="27" name="椭圆 26">
            <a:extLst>
              <a:ext uri="{FF2B5EF4-FFF2-40B4-BE49-F238E27FC236}">
                <a16:creationId xmlns:a16="http://schemas.microsoft.com/office/drawing/2014/main" id="{7CAD97F2-3A8D-C148-976B-C98F8731E4E9}"/>
              </a:ext>
            </a:extLst>
          </p:cNvPr>
          <p:cNvSpPr/>
          <p:nvPr/>
        </p:nvSpPr>
        <p:spPr>
          <a:xfrm>
            <a:off x="5551173" y="548461"/>
            <a:ext cx="1175732" cy="1175734"/>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5" name="文本框 4">
            <a:extLst>
              <a:ext uri="{FF2B5EF4-FFF2-40B4-BE49-F238E27FC236}">
                <a16:creationId xmlns:a16="http://schemas.microsoft.com/office/drawing/2014/main" id="{22A0B9A2-4C91-FE4A-AF82-207A551243E7}"/>
              </a:ext>
            </a:extLst>
          </p:cNvPr>
          <p:cNvSpPr txBox="1"/>
          <p:nvPr/>
        </p:nvSpPr>
        <p:spPr>
          <a:xfrm>
            <a:off x="5455421" y="863900"/>
            <a:ext cx="1367236" cy="553998"/>
          </a:xfrm>
          <a:prstGeom prst="rect">
            <a:avLst/>
          </a:prstGeom>
          <a:noFill/>
        </p:spPr>
        <p:txBody>
          <a:bodyPr wrap="square" rtlCol="0">
            <a:spAutoFit/>
          </a:bodyPr>
          <a:lstStyle/>
          <a:p>
            <a:pPr algn="ctr"/>
            <a:r>
              <a:rPr kumimoji="1" lang="en-US" altLang="zh-CN" sz="1000" dirty="0">
                <a:solidFill>
                  <a:schemeClr val="bg1"/>
                </a:solidFill>
                <a:latin typeface="微软雅黑" panose="020B0503020204020204" pitchFamily="34" charset="-122"/>
                <a:ea typeface="微软雅黑" panose="020B0503020204020204" pitchFamily="34" charset="-122"/>
              </a:rPr>
              <a:t>Simple</a:t>
            </a:r>
          </a:p>
          <a:p>
            <a:pPr algn="ctr"/>
            <a:r>
              <a:rPr kumimoji="1" lang="en-US" altLang="zh-CN" sz="1000" dirty="0" err="1">
                <a:solidFill>
                  <a:schemeClr val="bg1"/>
                </a:solidFill>
                <a:latin typeface="微软雅黑" panose="020B0503020204020204" pitchFamily="34" charset="-122"/>
                <a:ea typeface="微软雅黑" panose="020B0503020204020204" pitchFamily="34" charset="-122"/>
              </a:rPr>
              <a:t>QoE</a:t>
            </a:r>
            <a:endParaRPr kumimoji="1" lang="en-US" altLang="zh-CN" sz="1000" dirty="0">
              <a:solidFill>
                <a:schemeClr val="bg1"/>
              </a:solidFill>
              <a:latin typeface="微软雅黑" panose="020B0503020204020204" pitchFamily="34" charset="-122"/>
              <a:ea typeface="微软雅黑" panose="020B0503020204020204" pitchFamily="34" charset="-122"/>
            </a:endParaRPr>
          </a:p>
          <a:p>
            <a:pPr algn="ctr"/>
            <a:r>
              <a:rPr kumimoji="1" lang="en-US" altLang="zh-CN" sz="1000" dirty="0">
                <a:solidFill>
                  <a:schemeClr val="bg1"/>
                </a:solidFill>
                <a:latin typeface="微软雅黑" panose="020B0503020204020204" pitchFamily="34" charset="-122"/>
                <a:ea typeface="微软雅黑" panose="020B0503020204020204" pitchFamily="34" charset="-122"/>
              </a:rPr>
              <a:t>Metrics</a:t>
            </a:r>
            <a:endParaRPr kumimoji="1"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a16="http://schemas.microsoft.com/office/drawing/2014/main" id="{776D55AB-0431-E24E-8039-5CB25399801E}"/>
              </a:ext>
            </a:extLst>
          </p:cNvPr>
          <p:cNvSpPr/>
          <p:nvPr/>
        </p:nvSpPr>
        <p:spPr>
          <a:xfrm>
            <a:off x="5988708" y="2079779"/>
            <a:ext cx="1175733" cy="1175734"/>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39" name="文本框 38">
            <a:extLst>
              <a:ext uri="{FF2B5EF4-FFF2-40B4-BE49-F238E27FC236}">
                <a16:creationId xmlns:a16="http://schemas.microsoft.com/office/drawing/2014/main" id="{9BACA39C-C882-4746-A456-39E7E4D996D5}"/>
              </a:ext>
            </a:extLst>
          </p:cNvPr>
          <p:cNvSpPr txBox="1"/>
          <p:nvPr/>
        </p:nvSpPr>
        <p:spPr>
          <a:xfrm>
            <a:off x="5892956" y="2495472"/>
            <a:ext cx="1367236" cy="400110"/>
          </a:xfrm>
          <a:prstGeom prst="rect">
            <a:avLst/>
          </a:prstGeom>
          <a:noFill/>
        </p:spPr>
        <p:txBody>
          <a:bodyPr wrap="square" rtlCol="0">
            <a:spAutoFit/>
          </a:bodyPr>
          <a:lstStyle/>
          <a:p>
            <a:pPr algn="ctr"/>
            <a:r>
              <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Pixel</a:t>
            </a:r>
            <a:r>
              <a:rPr lang="zh-CN" altLang="en-US"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kumimoji="1"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Based</a:t>
            </a:r>
            <a:r>
              <a:rPr kumimoji="1" lang="zh-CN" altLang="en-US"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endParaRPr kumimoji="1"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a:p>
            <a:pPr algn="ctr"/>
            <a:r>
              <a:rPr kumimoji="1"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Metrics</a:t>
            </a:r>
            <a:endParaRPr kumimoji="1"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D43968FE-2CFB-4C41-8814-4326C32F7479}"/>
              </a:ext>
            </a:extLst>
          </p:cNvPr>
          <p:cNvSpPr/>
          <p:nvPr/>
        </p:nvSpPr>
        <p:spPr>
          <a:xfrm>
            <a:off x="5661903" y="3543538"/>
            <a:ext cx="1175733" cy="1175734"/>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42" name="文本框 41">
            <a:extLst>
              <a:ext uri="{FF2B5EF4-FFF2-40B4-BE49-F238E27FC236}">
                <a16:creationId xmlns:a16="http://schemas.microsoft.com/office/drawing/2014/main" id="{125B9A4A-4DD0-DE41-805D-52F3EBA4B82B}"/>
              </a:ext>
            </a:extLst>
          </p:cNvPr>
          <p:cNvSpPr txBox="1"/>
          <p:nvPr/>
        </p:nvSpPr>
        <p:spPr>
          <a:xfrm>
            <a:off x="5478749" y="3981817"/>
            <a:ext cx="1565917" cy="400110"/>
          </a:xfrm>
          <a:prstGeom prst="rect">
            <a:avLst/>
          </a:prstGeom>
          <a:noFill/>
        </p:spPr>
        <p:txBody>
          <a:bodyPr wrap="square" rtlCol="0">
            <a:spAutoFit/>
          </a:bodyPr>
          <a:lstStyle/>
          <a:p>
            <a:pPr algn="ctr"/>
            <a:r>
              <a:rPr kumimoji="1" lang="en-US" altLang="zh-CN" sz="1000" dirty="0">
                <a:solidFill>
                  <a:schemeClr val="bg1"/>
                </a:solidFill>
                <a:latin typeface="微软雅黑" panose="020B0503020204020204" pitchFamily="34" charset="-122"/>
                <a:ea typeface="微软雅黑" panose="020B0503020204020204" pitchFamily="34" charset="-122"/>
              </a:rPr>
              <a:t>Psychophysical</a:t>
            </a:r>
          </a:p>
          <a:p>
            <a:pPr algn="ctr"/>
            <a:r>
              <a:rPr kumimoji="1" lang="en-US" altLang="zh-CN" sz="1000" dirty="0">
                <a:solidFill>
                  <a:schemeClr val="bg1"/>
                </a:solidFill>
                <a:latin typeface="微软雅黑" panose="020B0503020204020204" pitchFamily="34" charset="-122"/>
                <a:ea typeface="微软雅黑" panose="020B0503020204020204" pitchFamily="34" charset="-122"/>
              </a:rPr>
              <a:t>Metrics</a:t>
            </a:r>
            <a:endParaRPr kumimoji="1" lang="zh-CN" altLang="en-US" sz="1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3733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84E63DD-632C-4ACE-BDFD-225E5228E77E}"/>
              </a:ext>
            </a:extLst>
          </p:cNvPr>
          <p:cNvSpPr txBox="1"/>
          <p:nvPr/>
        </p:nvSpPr>
        <p:spPr>
          <a:xfrm>
            <a:off x="130735" y="109306"/>
            <a:ext cx="2564091" cy="400110"/>
          </a:xfrm>
          <a:prstGeom prst="rect">
            <a:avLst/>
          </a:prstGeom>
          <a:noFill/>
        </p:spPr>
        <p:txBody>
          <a:bodyPr wrap="square" rtlCol="0">
            <a:spAutoFit/>
          </a:bodyPr>
          <a:lstStyle/>
          <a:p>
            <a:r>
              <a:rPr kumimoji="1" lang="en-US" altLang="zh-CN" sz="2000" b="1" dirty="0">
                <a:solidFill>
                  <a:schemeClr val="bg1"/>
                </a:solidFill>
              </a:rPr>
              <a:t>ABR</a:t>
            </a:r>
            <a:r>
              <a:rPr kumimoji="1" lang="zh-CN" altLang="en-US" sz="2000" b="1" dirty="0">
                <a:solidFill>
                  <a:schemeClr val="bg1"/>
                </a:solidFill>
              </a:rPr>
              <a:t> </a:t>
            </a:r>
            <a:r>
              <a:rPr kumimoji="1" lang="en-US" altLang="zh-CN" sz="2000" b="1" dirty="0">
                <a:solidFill>
                  <a:schemeClr val="bg1"/>
                </a:solidFill>
              </a:rPr>
              <a:t>Controller</a:t>
            </a:r>
            <a:endParaRPr kumimoji="1" lang="zh-CN" altLang="en-US" sz="2000" b="1" dirty="0">
              <a:solidFill>
                <a:schemeClr val="bg1"/>
              </a:solidFill>
            </a:endParaRPr>
          </a:p>
        </p:txBody>
      </p:sp>
      <mc:AlternateContent xmlns:mc="http://schemas.openxmlformats.org/markup-compatibility/2006" xmlns:psez="http://schemas.microsoft.com/office/powerpoint/2016/sectionzoom">
        <mc:Choice Requires="psez">
          <p:graphicFrame>
            <p:nvGraphicFramePr>
              <p:cNvPr id="43" name="节缩放定位 42">
                <a:extLst>
                  <a:ext uri="{FF2B5EF4-FFF2-40B4-BE49-F238E27FC236}">
                    <a16:creationId xmlns:a16="http://schemas.microsoft.com/office/drawing/2014/main" id="{27F49585-AAE3-451F-9B29-4D8761E17BEF}"/>
                  </a:ext>
                </a:extLst>
              </p:cNvPr>
              <p:cNvGraphicFramePr>
                <a:graphicFrameLocks noChangeAspect="1"/>
              </p:cNvGraphicFramePr>
              <p:nvPr/>
            </p:nvGraphicFramePr>
            <p:xfrm>
              <a:off x="1266903" y="1662963"/>
              <a:ext cx="1620000" cy="1620000"/>
            </p:xfrm>
            <a:graphic>
              <a:graphicData uri="http://schemas.microsoft.com/office/powerpoint/2016/sectionzoom">
                <psez:sectionZm>
                  <psez:sectionZmObj sectionId="{9C826874-196C-4357-9D63-E888DC298044}">
                    <psez:zmPr id="{CE59AF59-FA22-43C7-806E-952E74FC6A06}" imageType="cover" transitionDur="1000">
                      <p166:blipFill xmlns:p166="http://schemas.microsoft.com/office/powerpoint/2016/6/main">
                        <a:blip r:embed="rId3"/>
                        <a:stretch>
                          <a:fillRect/>
                        </a:stretch>
                      </p166:blipFill>
                      <p166:spPr xmlns:p166="http://schemas.microsoft.com/office/powerpoint/2016/6/main">
                        <a:xfrm>
                          <a:off x="0" y="0"/>
                          <a:ext cx="1620000" cy="1620000"/>
                        </a:xfrm>
                        <a:prstGeom prst="rect">
                          <a:avLst/>
                        </a:prstGeom>
                      </p166:spPr>
                    </psez:zmPr>
                  </psez:sectionZmObj>
                </psez:sectionZm>
              </a:graphicData>
            </a:graphic>
          </p:graphicFrame>
        </mc:Choice>
        <mc:Fallback xmlns="">
          <p:pic>
            <p:nvPicPr>
              <p:cNvPr id="43" name="节缩放定位 42">
                <a:hlinkClick r:id="rId4" action="ppaction://hlinksldjump"/>
                <a:extLst>
                  <a:ext uri="{FF2B5EF4-FFF2-40B4-BE49-F238E27FC236}">
                    <a16:creationId xmlns:a16="http://schemas.microsoft.com/office/drawing/2014/main" id="{27F49585-AAE3-451F-9B29-4D8761E17BEF}"/>
                  </a:ext>
                </a:extLst>
              </p:cNvPr>
              <p:cNvPicPr>
                <a:picLocks noGrp="1" noRot="1" noChangeAspect="1" noMove="1" noResize="1" noEditPoints="1" noAdjustHandles="1" noChangeArrowheads="1" noChangeShapeType="1"/>
              </p:cNvPicPr>
              <p:nvPr/>
            </p:nvPicPr>
            <p:blipFill>
              <a:blip r:embed="rId5"/>
              <a:stretch>
                <a:fillRect/>
              </a:stretch>
            </p:blipFill>
            <p:spPr>
              <a:xfrm>
                <a:off x="1266903" y="1662963"/>
                <a:ext cx="1620000" cy="162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45" name="节缩放定位 44">
                <a:extLst>
                  <a:ext uri="{FF2B5EF4-FFF2-40B4-BE49-F238E27FC236}">
                    <a16:creationId xmlns:a16="http://schemas.microsoft.com/office/drawing/2014/main" id="{0AA0A5AF-C04E-4735-817F-3A576EB29E4F}"/>
                  </a:ext>
                </a:extLst>
              </p:cNvPr>
              <p:cNvGraphicFramePr>
                <a:graphicFrameLocks noChangeAspect="1"/>
              </p:cNvGraphicFramePr>
              <p:nvPr/>
            </p:nvGraphicFramePr>
            <p:xfrm>
              <a:off x="3618020" y="1662963"/>
              <a:ext cx="1620000" cy="1620000"/>
            </p:xfrm>
            <a:graphic>
              <a:graphicData uri="http://schemas.microsoft.com/office/powerpoint/2016/sectionzoom">
                <psez:sectionZm>
                  <psez:sectionZmObj sectionId="{6ECB71C5-0554-40A8-82E9-64632EC9996B}">
                    <psez:zmPr id="{90C37D36-C60D-4FFB-86DB-F0BF1080ADE7}" imageType="cover" transitionDur="1000">
                      <p166:blipFill xmlns:p166="http://schemas.microsoft.com/office/powerpoint/2016/6/main">
                        <a:blip r:embed="rId6"/>
                        <a:stretch>
                          <a:fillRect/>
                        </a:stretch>
                      </p166:blipFill>
                      <p166:spPr xmlns:p166="http://schemas.microsoft.com/office/powerpoint/2016/6/main">
                        <a:xfrm>
                          <a:off x="0" y="0"/>
                          <a:ext cx="1620000" cy="1620000"/>
                        </a:xfrm>
                        <a:prstGeom prst="rect">
                          <a:avLst/>
                        </a:prstGeom>
                        <a:ln>
                          <a:noFill/>
                        </a:ln>
                        <a:effectLst>
                          <a:outerShdw blurRad="292100" dist="139700" dir="2700000" algn="tl" rotWithShape="0">
                            <a:srgbClr val="333333">
                              <a:alpha val="65000"/>
                            </a:srgbClr>
                          </a:outerShdw>
                        </a:effectLst>
                      </p166:spPr>
                    </psez:zmPr>
                  </psez:sectionZmObj>
                </psez:sectionZm>
              </a:graphicData>
            </a:graphic>
          </p:graphicFrame>
        </mc:Choice>
        <mc:Fallback xmlns="">
          <p:pic>
            <p:nvPicPr>
              <p:cNvPr id="45" name="节缩放定位 44">
                <a:hlinkClick r:id="rId7" action="ppaction://hlinksldjump"/>
                <a:extLst>
                  <a:ext uri="{FF2B5EF4-FFF2-40B4-BE49-F238E27FC236}">
                    <a16:creationId xmlns:a16="http://schemas.microsoft.com/office/drawing/2014/main" id="{0AA0A5AF-C04E-4735-817F-3A576EB29E4F}"/>
                  </a:ext>
                </a:extLst>
              </p:cNvPr>
              <p:cNvPicPr>
                <a:picLocks noGrp="1" noRot="1" noChangeAspect="1" noMove="1" noResize="1" noEditPoints="1" noAdjustHandles="1" noChangeArrowheads="1" noChangeShapeType="1"/>
              </p:cNvPicPr>
              <p:nvPr/>
            </p:nvPicPr>
            <p:blipFill>
              <a:blip r:embed="rId8"/>
              <a:stretch>
                <a:fillRect/>
              </a:stretch>
            </p:blipFill>
            <p:spPr>
              <a:xfrm>
                <a:off x="3618020" y="1662963"/>
                <a:ext cx="1620000" cy="1620000"/>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3" name="幻灯片缩放定位 2">
                <a:extLst>
                  <a:ext uri="{FF2B5EF4-FFF2-40B4-BE49-F238E27FC236}">
                    <a16:creationId xmlns:a16="http://schemas.microsoft.com/office/drawing/2014/main" id="{18C2F1BE-41FE-4C9A-88BA-DAA99CCF5290}"/>
                  </a:ext>
                </a:extLst>
              </p:cNvPr>
              <p:cNvGraphicFramePr>
                <a:graphicFrameLocks noChangeAspect="1"/>
              </p:cNvGraphicFramePr>
              <p:nvPr>
                <p:extLst>
                  <p:ext uri="{D42A27DB-BD31-4B8C-83A1-F6EECF244321}">
                    <p14:modId xmlns:p14="http://schemas.microsoft.com/office/powerpoint/2010/main" val="4089442347"/>
                  </p:ext>
                </p:extLst>
              </p:nvPr>
            </p:nvGraphicFramePr>
            <p:xfrm>
              <a:off x="5863740" y="1662963"/>
              <a:ext cx="1620000" cy="1620000"/>
            </p:xfrm>
            <a:graphic>
              <a:graphicData uri="http://schemas.microsoft.com/office/powerpoint/2016/slidezoom">
                <pslz:sldZm>
                  <pslz:sldZmObj sldId="358" cId="2113733397">
                    <pslz:zmPr id="{73CC42CF-710E-426C-8465-48D6423D4DE5}" returnToParent="0" imageType="cover" transitionDur="1000">
                      <p166:blipFill xmlns:p166="http://schemas.microsoft.com/office/powerpoint/2016/6/main">
                        <a:blip r:embed="rId9"/>
                        <a:stretch>
                          <a:fillRect/>
                        </a:stretch>
                      </p166:blipFill>
                      <p166:spPr xmlns:p166="http://schemas.microsoft.com/office/powerpoint/2016/6/main">
                        <a:xfrm>
                          <a:off x="0" y="0"/>
                          <a:ext cx="1620000" cy="1620000"/>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3" name="幻灯片缩放定位 2">
                <a:hlinkClick r:id="rId10" action="ppaction://hlinksldjump"/>
                <a:extLst>
                  <a:ext uri="{FF2B5EF4-FFF2-40B4-BE49-F238E27FC236}">
                    <a16:creationId xmlns:a16="http://schemas.microsoft.com/office/drawing/2014/main" id="{18C2F1BE-41FE-4C9A-88BA-DAA99CCF5290}"/>
                  </a:ext>
                </a:extLst>
              </p:cNvPr>
              <p:cNvPicPr>
                <a:picLocks noGrp="1" noRot="1" noChangeAspect="1" noMove="1" noResize="1" noEditPoints="1" noAdjustHandles="1" noChangeArrowheads="1" noChangeShapeType="1"/>
              </p:cNvPicPr>
              <p:nvPr/>
            </p:nvPicPr>
            <p:blipFill>
              <a:blip r:embed="rId11"/>
              <a:stretch>
                <a:fillRect/>
              </a:stretch>
            </p:blipFill>
            <p:spPr>
              <a:xfrm>
                <a:off x="5863740" y="1662963"/>
                <a:ext cx="1620000" cy="1620000"/>
              </a:xfrm>
              <a:prstGeom prst="rect">
                <a:avLst/>
              </a:prstGeom>
              <a:ln>
                <a:noFill/>
              </a:ln>
              <a:effectLst>
                <a:outerShdw blurRad="292100" dist="139700" dir="2700000" algn="tl" rotWithShape="0">
                  <a:srgbClr val="333333">
                    <a:alpha val="65000"/>
                  </a:srgbClr>
                </a:outerShdw>
              </a:effectLst>
            </p:spPr>
          </p:pic>
        </mc:Fallback>
      </mc:AlternateContent>
    </p:spTree>
    <p:extLst>
      <p:ext uri="{BB962C8B-B14F-4D97-AF65-F5344CB8AC3E}">
        <p14:creationId xmlns:p14="http://schemas.microsoft.com/office/powerpoint/2010/main" val="331348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261ECFA3-E28F-3547-ADFA-C35816C9D705}"/>
              </a:ext>
            </a:extLst>
          </p:cNvPr>
          <p:cNvSpPr/>
          <p:nvPr/>
        </p:nvSpPr>
        <p:spPr>
          <a:xfrm>
            <a:off x="3398204" y="242249"/>
            <a:ext cx="2242117" cy="2242118"/>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6" name="文本框 25">
            <a:extLst>
              <a:ext uri="{FF2B5EF4-FFF2-40B4-BE49-F238E27FC236}">
                <a16:creationId xmlns:a16="http://schemas.microsoft.com/office/drawing/2014/main" id="{B4974B29-BF9C-C444-98AE-BACBE4CBB8E1}"/>
              </a:ext>
            </a:extLst>
          </p:cNvPr>
          <p:cNvSpPr txBox="1"/>
          <p:nvPr/>
        </p:nvSpPr>
        <p:spPr>
          <a:xfrm>
            <a:off x="3721022" y="1503833"/>
            <a:ext cx="1697657" cy="400110"/>
          </a:xfrm>
          <a:prstGeom prst="rect">
            <a:avLst/>
          </a:prstGeom>
          <a:noFill/>
          <a:ln>
            <a:noFill/>
          </a:ln>
        </p:spPr>
        <p:txBody>
          <a:bodyPr wrap="square" rtlCol="0">
            <a:spAutoFit/>
          </a:bodyPr>
          <a:lstStyle/>
          <a:p>
            <a:pPr algn="ctr"/>
            <a:r>
              <a:rPr kumimoji="1" lang="en-US" altLang="zh-CN" sz="2000" b="1" dirty="0">
                <a:solidFill>
                  <a:schemeClr val="bg1"/>
                </a:solidFill>
                <a:latin typeface="微软雅黑" panose="020B0503020204020204" pitchFamily="34" charset="-122"/>
                <a:ea typeface="微软雅黑" panose="020B0503020204020204" pitchFamily="34" charset="-122"/>
              </a:rPr>
              <a:t>Evaluatio</a:t>
            </a:r>
            <a:r>
              <a:rPr kumimoji="1" lang="en-US" altLang="zh-CN" sz="2000" b="1" dirty="0">
                <a:solidFill>
                  <a:schemeClr val="bg1"/>
                </a:solidFill>
              </a:rPr>
              <a:t>n</a:t>
            </a:r>
            <a:endParaRPr kumimoji="1" lang="zh-CN" altLang="en-US" sz="1600" b="1" dirty="0">
              <a:solidFill>
                <a:schemeClr val="bg1"/>
              </a:solidFill>
            </a:endParaRPr>
          </a:p>
        </p:txBody>
      </p:sp>
      <p:pic>
        <p:nvPicPr>
          <p:cNvPr id="29" name="图形 28" descr="饼图">
            <a:extLst>
              <a:ext uri="{FF2B5EF4-FFF2-40B4-BE49-F238E27FC236}">
                <a16:creationId xmlns:a16="http://schemas.microsoft.com/office/drawing/2014/main" id="{6643091B-6A91-EF44-8E67-673447710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6895" y="605333"/>
            <a:ext cx="624734" cy="624734"/>
          </a:xfrm>
          <a:prstGeom prst="rect">
            <a:avLst/>
          </a:prstGeom>
        </p:spPr>
      </p:pic>
      <p:sp>
        <p:nvSpPr>
          <p:cNvPr id="20" name="Rounded Rectangle 11">
            <a:extLst>
              <a:ext uri="{FF2B5EF4-FFF2-40B4-BE49-F238E27FC236}">
                <a16:creationId xmlns:a16="http://schemas.microsoft.com/office/drawing/2014/main" id="{B8140904-9FF0-44F3-B199-B7B9A9CF2576}"/>
              </a:ext>
            </a:extLst>
          </p:cNvPr>
          <p:cNvSpPr/>
          <p:nvPr/>
        </p:nvSpPr>
        <p:spPr>
          <a:xfrm>
            <a:off x="3398204" y="3800974"/>
            <a:ext cx="2410245" cy="920699"/>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文本框 20">
            <a:extLst>
              <a:ext uri="{FF2B5EF4-FFF2-40B4-BE49-F238E27FC236}">
                <a16:creationId xmlns:a16="http://schemas.microsoft.com/office/drawing/2014/main" id="{3DF1C7FF-D025-42C3-9655-17D777A279DE}"/>
              </a:ext>
            </a:extLst>
          </p:cNvPr>
          <p:cNvSpPr txBox="1"/>
          <p:nvPr/>
        </p:nvSpPr>
        <p:spPr>
          <a:xfrm>
            <a:off x="3336482" y="4084878"/>
            <a:ext cx="2471967" cy="338554"/>
          </a:xfrm>
          <a:prstGeom prst="rect">
            <a:avLst/>
          </a:prstGeom>
          <a:noFill/>
        </p:spPr>
        <p:txBody>
          <a:bodyPr wrap="square"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Simple</a:t>
            </a:r>
            <a:r>
              <a:rPr lang="zh-CN" altLang="en-US"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kumimoji="1" lang="en-US" altLang="zh-CN" sz="1600" b="1" dirty="0" err="1">
                <a:solidFill>
                  <a:schemeClr val="bg1"/>
                </a:solidFill>
                <a:latin typeface="微软雅黑" panose="020B0503020204020204" pitchFamily="34" charset="-122"/>
                <a:ea typeface="微软雅黑" panose="020B0503020204020204" pitchFamily="34" charset="-122"/>
                <a:cs typeface="Lato" panose="020F0502020204030203" pitchFamily="34" charset="0"/>
              </a:rPr>
              <a:t>QoE</a:t>
            </a:r>
            <a:r>
              <a:rPr kumimoji="1" lang="zh-CN" altLang="en-US"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kumimoji="1" lang="en-US" altLang="zh-CN"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Metrics</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4" name="Rounded Rectangle 11">
            <a:extLst>
              <a:ext uri="{FF2B5EF4-FFF2-40B4-BE49-F238E27FC236}">
                <a16:creationId xmlns:a16="http://schemas.microsoft.com/office/drawing/2014/main" id="{A7E9AFBD-A69D-4EA0-A69B-58CFE5FF0938}"/>
              </a:ext>
            </a:extLst>
          </p:cNvPr>
          <p:cNvSpPr/>
          <p:nvPr/>
        </p:nvSpPr>
        <p:spPr>
          <a:xfrm>
            <a:off x="426877" y="3809084"/>
            <a:ext cx="2410245" cy="885681"/>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文本框 24">
            <a:extLst>
              <a:ext uri="{FF2B5EF4-FFF2-40B4-BE49-F238E27FC236}">
                <a16:creationId xmlns:a16="http://schemas.microsoft.com/office/drawing/2014/main" id="{7E545DFD-7E34-446D-AB9B-5085987AAF26}"/>
              </a:ext>
            </a:extLst>
          </p:cNvPr>
          <p:cNvSpPr txBox="1"/>
          <p:nvPr/>
        </p:nvSpPr>
        <p:spPr>
          <a:xfrm>
            <a:off x="385859" y="4075480"/>
            <a:ext cx="2507020" cy="338554"/>
          </a:xfrm>
          <a:prstGeom prst="rect">
            <a:avLst/>
          </a:prstGeom>
          <a:noFill/>
        </p:spPr>
        <p:txBody>
          <a:bodyPr wrap="square"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Pixel</a:t>
            </a:r>
            <a:r>
              <a:rPr lang="zh-CN" altLang="en-US"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kumimoji="1" lang="en-US" altLang="zh-CN"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Based</a:t>
            </a:r>
            <a:r>
              <a:rPr kumimoji="1" lang="zh-CN" altLang="en-US"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kumimoji="1" lang="en-US" altLang="zh-CN"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Metrics</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0" name="Rounded Rectangle 11">
            <a:extLst>
              <a:ext uri="{FF2B5EF4-FFF2-40B4-BE49-F238E27FC236}">
                <a16:creationId xmlns:a16="http://schemas.microsoft.com/office/drawing/2014/main" id="{5F4341D6-5D2F-4DE9-92E9-E28B97DFA26B}"/>
              </a:ext>
            </a:extLst>
          </p:cNvPr>
          <p:cNvSpPr/>
          <p:nvPr/>
        </p:nvSpPr>
        <p:spPr>
          <a:xfrm>
            <a:off x="6146009" y="3809083"/>
            <a:ext cx="2822809" cy="885682"/>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文本框 42">
            <a:extLst>
              <a:ext uri="{FF2B5EF4-FFF2-40B4-BE49-F238E27FC236}">
                <a16:creationId xmlns:a16="http://schemas.microsoft.com/office/drawing/2014/main" id="{DBCBB404-EC03-4217-A325-B8A200FED94B}"/>
              </a:ext>
            </a:extLst>
          </p:cNvPr>
          <p:cNvSpPr txBox="1"/>
          <p:nvPr/>
        </p:nvSpPr>
        <p:spPr>
          <a:xfrm>
            <a:off x="6146009" y="4102155"/>
            <a:ext cx="2822809" cy="338554"/>
          </a:xfrm>
          <a:prstGeom prst="rect">
            <a:avLst/>
          </a:prstGeom>
          <a:noFill/>
        </p:spPr>
        <p:txBody>
          <a:bodyPr wrap="square" rtlCol="0">
            <a:spAutoFit/>
          </a:bodyPr>
          <a:lstStyle/>
          <a:p>
            <a:pPr algn="ctr"/>
            <a:r>
              <a:rPr kumimoji="1" lang="en-US" altLang="zh-CN" sz="1600" b="1" dirty="0">
                <a:solidFill>
                  <a:schemeClr val="bg1"/>
                </a:solidFill>
                <a:latin typeface="微软雅黑" panose="020B0503020204020204" pitchFamily="34" charset="-122"/>
                <a:ea typeface="微软雅黑" panose="020B0503020204020204" pitchFamily="34" charset="-122"/>
              </a:rPr>
              <a:t>Psychophysical Metrics</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46" name="直线连接符 51">
            <a:extLst>
              <a:ext uri="{FF2B5EF4-FFF2-40B4-BE49-F238E27FC236}">
                <a16:creationId xmlns:a16="http://schemas.microsoft.com/office/drawing/2014/main" id="{3FAEDD21-26C5-429C-B3FF-BD09AD8E2D4E}"/>
              </a:ext>
            </a:extLst>
          </p:cNvPr>
          <p:cNvCxnSpPr>
            <a:cxnSpLocks/>
          </p:cNvCxnSpPr>
          <p:nvPr/>
        </p:nvCxnSpPr>
        <p:spPr>
          <a:xfrm>
            <a:off x="1562496" y="3162359"/>
            <a:ext cx="5920556"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47" name="直线连接符 49">
            <a:extLst>
              <a:ext uri="{FF2B5EF4-FFF2-40B4-BE49-F238E27FC236}">
                <a16:creationId xmlns:a16="http://schemas.microsoft.com/office/drawing/2014/main" id="{15EBE9B8-6615-4EBC-99FD-3BEECC608609}"/>
              </a:ext>
            </a:extLst>
          </p:cNvPr>
          <p:cNvCxnSpPr>
            <a:cxnSpLocks/>
            <a:stCxn id="23" idx="4"/>
          </p:cNvCxnSpPr>
          <p:nvPr/>
        </p:nvCxnSpPr>
        <p:spPr>
          <a:xfrm>
            <a:off x="4519263" y="2484367"/>
            <a:ext cx="0" cy="1235757"/>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sp>
        <p:nvSpPr>
          <p:cNvPr id="48" name="椭圆 47">
            <a:extLst>
              <a:ext uri="{FF2B5EF4-FFF2-40B4-BE49-F238E27FC236}">
                <a16:creationId xmlns:a16="http://schemas.microsoft.com/office/drawing/2014/main" id="{892EB598-BC0C-4DBB-A21E-E4AAEA03AEE4}"/>
              </a:ext>
            </a:extLst>
          </p:cNvPr>
          <p:cNvSpPr/>
          <p:nvPr/>
        </p:nvSpPr>
        <p:spPr>
          <a:xfrm>
            <a:off x="4423593" y="3659659"/>
            <a:ext cx="206078" cy="1939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solidFill>
            </a:endParaRPr>
          </a:p>
        </p:txBody>
      </p:sp>
      <p:cxnSp>
        <p:nvCxnSpPr>
          <p:cNvPr id="49" name="直线连接符 49">
            <a:extLst>
              <a:ext uri="{FF2B5EF4-FFF2-40B4-BE49-F238E27FC236}">
                <a16:creationId xmlns:a16="http://schemas.microsoft.com/office/drawing/2014/main" id="{8A7462E7-4E38-480A-A87E-D4FE2A0D444A}"/>
              </a:ext>
            </a:extLst>
          </p:cNvPr>
          <p:cNvCxnSpPr>
            <a:cxnSpLocks/>
          </p:cNvCxnSpPr>
          <p:nvPr/>
        </p:nvCxnSpPr>
        <p:spPr>
          <a:xfrm>
            <a:off x="7483052" y="3162359"/>
            <a:ext cx="0" cy="528251"/>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50" name="直线连接符 49">
            <a:extLst>
              <a:ext uri="{FF2B5EF4-FFF2-40B4-BE49-F238E27FC236}">
                <a16:creationId xmlns:a16="http://schemas.microsoft.com/office/drawing/2014/main" id="{F48C566C-97A1-4463-AAE5-AE18B9A41671}"/>
              </a:ext>
            </a:extLst>
          </p:cNvPr>
          <p:cNvCxnSpPr>
            <a:cxnSpLocks/>
          </p:cNvCxnSpPr>
          <p:nvPr/>
        </p:nvCxnSpPr>
        <p:spPr>
          <a:xfrm>
            <a:off x="1562496" y="3162359"/>
            <a:ext cx="0" cy="528251"/>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sp>
        <p:nvSpPr>
          <p:cNvPr id="51" name="椭圆 50">
            <a:extLst>
              <a:ext uri="{FF2B5EF4-FFF2-40B4-BE49-F238E27FC236}">
                <a16:creationId xmlns:a16="http://schemas.microsoft.com/office/drawing/2014/main" id="{BB6009D1-6DF9-47AF-8F6A-4990346A3F79}"/>
              </a:ext>
            </a:extLst>
          </p:cNvPr>
          <p:cNvSpPr/>
          <p:nvPr/>
        </p:nvSpPr>
        <p:spPr>
          <a:xfrm>
            <a:off x="1459457" y="3615145"/>
            <a:ext cx="206078" cy="1939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solidFill>
            </a:endParaRPr>
          </a:p>
        </p:txBody>
      </p:sp>
      <p:sp>
        <p:nvSpPr>
          <p:cNvPr id="52" name="椭圆 51">
            <a:extLst>
              <a:ext uri="{FF2B5EF4-FFF2-40B4-BE49-F238E27FC236}">
                <a16:creationId xmlns:a16="http://schemas.microsoft.com/office/drawing/2014/main" id="{0DBD8EBC-3699-4FC5-B70E-E37CD2937A7D}"/>
              </a:ext>
            </a:extLst>
          </p:cNvPr>
          <p:cNvSpPr/>
          <p:nvPr/>
        </p:nvSpPr>
        <p:spPr>
          <a:xfrm>
            <a:off x="7362329" y="3607036"/>
            <a:ext cx="206078" cy="1939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solidFill>
            </a:endParaRPr>
          </a:p>
        </p:txBody>
      </p:sp>
    </p:spTree>
    <p:extLst>
      <p:ext uri="{BB962C8B-B14F-4D97-AF65-F5344CB8AC3E}">
        <p14:creationId xmlns:p14="http://schemas.microsoft.com/office/powerpoint/2010/main" val="2113733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up)">
                                      <p:cBhvr>
                                        <p:cTn id="19" dur="500"/>
                                        <p:tgtEl>
                                          <p:spTgt spid="4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par>
                                <p:cTn id="23" presetID="22" presetClass="entr" presetSubtype="1"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500"/>
                                        <p:tgtEl>
                                          <p:spTgt spid="46"/>
                                        </p:tgtEl>
                                      </p:cBhvr>
                                    </p:animEffect>
                                  </p:childTnLst>
                                </p:cTn>
                              </p:par>
                              <p:par>
                                <p:cTn id="26" presetID="22" presetClass="entr" presetSubtype="1"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up)">
                                      <p:cBhvr>
                                        <p:cTn id="28" dur="500"/>
                                        <p:tgtEl>
                                          <p:spTgt spid="4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par>
                                <p:cTn id="32" presetID="22" presetClass="entr" presetSubtype="1"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500"/>
                                        <p:tgtEl>
                                          <p:spTgt spid="49"/>
                                        </p:tgtEl>
                                      </p:cBhvr>
                                    </p:animEffect>
                                  </p:childTnLst>
                                </p:cTn>
                              </p:par>
                              <p:par>
                                <p:cTn id="35" presetID="22" presetClass="entr" presetSubtype="1"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up)">
                                      <p:cBhvr>
                                        <p:cTn id="37" dur="500"/>
                                        <p:tgtEl>
                                          <p:spTgt spid="50"/>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up)">
                                      <p:cBhvr>
                                        <p:cTn id="40" dur="500"/>
                                        <p:tgtEl>
                                          <p:spTgt spid="51"/>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up)">
                                      <p:cBhvr>
                                        <p:cTn id="4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40" grpId="0" animBg="1"/>
      <p:bldP spid="43" grpId="0"/>
      <p:bldP spid="48" grpId="0" animBg="1"/>
      <p:bldP spid="51" grpId="0" animBg="1"/>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75CC36BD-371E-1944-A426-53103D93CE41}"/>
              </a:ext>
            </a:extLst>
          </p:cNvPr>
          <p:cNvGrpSpPr/>
          <p:nvPr/>
        </p:nvGrpSpPr>
        <p:grpSpPr>
          <a:xfrm>
            <a:off x="5071918" y="-4255162"/>
            <a:ext cx="631875" cy="309012"/>
            <a:chOff x="3572759" y="1107310"/>
            <a:chExt cx="999241" cy="488668"/>
          </a:xfrm>
        </p:grpSpPr>
        <p:cxnSp>
          <p:nvCxnSpPr>
            <p:cNvPr id="16" name="直线连接符 15">
              <a:extLst>
                <a:ext uri="{FF2B5EF4-FFF2-40B4-BE49-F238E27FC236}">
                  <a16:creationId xmlns:a16="http://schemas.microsoft.com/office/drawing/2014/main" id="{86265CA0-A067-2247-82E3-143D73251B9D}"/>
                </a:ext>
              </a:extLst>
            </p:cNvPr>
            <p:cNvCxnSpPr>
              <a:cxnSpLocks/>
            </p:cNvCxnSpPr>
            <p:nvPr/>
          </p:nvCxnSpPr>
          <p:spPr>
            <a:xfrm flipV="1">
              <a:off x="3572759" y="1272619"/>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A5B5C57C-66A5-5F4E-AEBD-A3F3F055E9E1}"/>
                </a:ext>
              </a:extLst>
            </p:cNvPr>
            <p:cNvSpPr/>
            <p:nvPr/>
          </p:nvSpPr>
          <p:spPr>
            <a:xfrm>
              <a:off x="4248641" y="1107310"/>
              <a:ext cx="323359" cy="32335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32" name="组合 31">
            <a:extLst>
              <a:ext uri="{FF2B5EF4-FFF2-40B4-BE49-F238E27FC236}">
                <a16:creationId xmlns:a16="http://schemas.microsoft.com/office/drawing/2014/main" id="{BDED2D78-1755-3C4B-964F-58FF4B50ED9D}"/>
              </a:ext>
            </a:extLst>
          </p:cNvPr>
          <p:cNvGrpSpPr/>
          <p:nvPr/>
        </p:nvGrpSpPr>
        <p:grpSpPr>
          <a:xfrm rot="1170623">
            <a:off x="5340865" y="-3510567"/>
            <a:ext cx="631875" cy="309012"/>
            <a:chOff x="3572759" y="1107310"/>
            <a:chExt cx="999241" cy="488668"/>
          </a:xfrm>
        </p:grpSpPr>
        <p:cxnSp>
          <p:nvCxnSpPr>
            <p:cNvPr id="33" name="直线连接符 32">
              <a:extLst>
                <a:ext uri="{FF2B5EF4-FFF2-40B4-BE49-F238E27FC236}">
                  <a16:creationId xmlns:a16="http://schemas.microsoft.com/office/drawing/2014/main" id="{238783DF-ECAD-6C4F-AC7E-2BC1EEA93DDA}"/>
                </a:ext>
              </a:extLst>
            </p:cNvPr>
            <p:cNvCxnSpPr>
              <a:cxnSpLocks/>
            </p:cNvCxnSpPr>
            <p:nvPr/>
          </p:nvCxnSpPr>
          <p:spPr>
            <a:xfrm flipV="1">
              <a:off x="3572759" y="1272619"/>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43DD204-7ACD-0D41-B1F2-1F17B9730FE6}"/>
                </a:ext>
              </a:extLst>
            </p:cNvPr>
            <p:cNvSpPr/>
            <p:nvPr/>
          </p:nvSpPr>
          <p:spPr>
            <a:xfrm>
              <a:off x="4248641" y="1107310"/>
              <a:ext cx="323359" cy="32335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35" name="组合 34">
            <a:extLst>
              <a:ext uri="{FF2B5EF4-FFF2-40B4-BE49-F238E27FC236}">
                <a16:creationId xmlns:a16="http://schemas.microsoft.com/office/drawing/2014/main" id="{D8B12810-57E4-2C4A-99C0-72B24D83544C}"/>
              </a:ext>
            </a:extLst>
          </p:cNvPr>
          <p:cNvGrpSpPr/>
          <p:nvPr/>
        </p:nvGrpSpPr>
        <p:grpSpPr>
          <a:xfrm rot="2479530">
            <a:off x="5196090" y="-2770331"/>
            <a:ext cx="631875" cy="309012"/>
            <a:chOff x="3572759" y="1107310"/>
            <a:chExt cx="999241" cy="488668"/>
          </a:xfrm>
        </p:grpSpPr>
        <p:cxnSp>
          <p:nvCxnSpPr>
            <p:cNvPr id="36" name="直线连接符 35">
              <a:extLst>
                <a:ext uri="{FF2B5EF4-FFF2-40B4-BE49-F238E27FC236}">
                  <a16:creationId xmlns:a16="http://schemas.microsoft.com/office/drawing/2014/main" id="{216D927A-F4BB-DD45-9805-DDC3F9394D33}"/>
                </a:ext>
              </a:extLst>
            </p:cNvPr>
            <p:cNvCxnSpPr>
              <a:cxnSpLocks/>
            </p:cNvCxnSpPr>
            <p:nvPr/>
          </p:nvCxnSpPr>
          <p:spPr>
            <a:xfrm flipV="1">
              <a:off x="3572759" y="1272619"/>
              <a:ext cx="772998" cy="3233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11A1E3A5-491A-2F48-937E-F11DBD117D28}"/>
                </a:ext>
              </a:extLst>
            </p:cNvPr>
            <p:cNvSpPr/>
            <p:nvPr/>
          </p:nvSpPr>
          <p:spPr>
            <a:xfrm>
              <a:off x="4248641" y="1107310"/>
              <a:ext cx="323359" cy="32335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sp>
        <p:nvSpPr>
          <p:cNvPr id="23" name="椭圆 22">
            <a:extLst>
              <a:ext uri="{FF2B5EF4-FFF2-40B4-BE49-F238E27FC236}">
                <a16:creationId xmlns:a16="http://schemas.microsoft.com/office/drawing/2014/main" id="{261ECFA3-E28F-3547-ADFA-C35816C9D705}"/>
              </a:ext>
            </a:extLst>
          </p:cNvPr>
          <p:cNvSpPr/>
          <p:nvPr/>
        </p:nvSpPr>
        <p:spPr>
          <a:xfrm>
            <a:off x="2965564" y="-4395033"/>
            <a:ext cx="2333757" cy="2333758"/>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6" name="文本框 25">
            <a:extLst>
              <a:ext uri="{FF2B5EF4-FFF2-40B4-BE49-F238E27FC236}">
                <a16:creationId xmlns:a16="http://schemas.microsoft.com/office/drawing/2014/main" id="{B4974B29-BF9C-C444-98AE-BACBE4CBB8E1}"/>
              </a:ext>
            </a:extLst>
          </p:cNvPr>
          <p:cNvSpPr txBox="1"/>
          <p:nvPr/>
        </p:nvSpPr>
        <p:spPr>
          <a:xfrm>
            <a:off x="3303153" y="-3119836"/>
            <a:ext cx="1728326" cy="380482"/>
          </a:xfrm>
          <a:prstGeom prst="rect">
            <a:avLst/>
          </a:prstGeom>
          <a:noFill/>
          <a:ln>
            <a:noFill/>
          </a:ln>
        </p:spPr>
        <p:txBody>
          <a:bodyPr wrap="square" rtlCol="0">
            <a:spAutoFit/>
          </a:bodyPr>
          <a:lstStyle/>
          <a:p>
            <a:pPr algn="ctr"/>
            <a:r>
              <a:rPr kumimoji="1" lang="en-US" altLang="zh-CN" sz="2000" b="1" dirty="0">
                <a:solidFill>
                  <a:schemeClr val="bg1"/>
                </a:solidFill>
                <a:latin typeface="微软雅黑" panose="020B0503020204020204" pitchFamily="34" charset="-122"/>
                <a:ea typeface="微软雅黑" panose="020B0503020204020204" pitchFamily="34" charset="-122"/>
              </a:rPr>
              <a:t>Evaluatio</a:t>
            </a:r>
            <a:r>
              <a:rPr kumimoji="1" lang="en-US" altLang="zh-CN" sz="2000" b="1" dirty="0">
                <a:solidFill>
                  <a:schemeClr val="bg1"/>
                </a:solidFill>
              </a:rPr>
              <a:t>n</a:t>
            </a:r>
            <a:endParaRPr kumimoji="1" lang="zh-CN" altLang="en-US" sz="1600" b="1" dirty="0">
              <a:solidFill>
                <a:schemeClr val="bg1"/>
              </a:solidFill>
            </a:endParaRPr>
          </a:p>
        </p:txBody>
      </p:sp>
      <p:pic>
        <p:nvPicPr>
          <p:cNvPr id="29" name="图形 28" descr="饼图">
            <a:extLst>
              <a:ext uri="{FF2B5EF4-FFF2-40B4-BE49-F238E27FC236}">
                <a16:creationId xmlns:a16="http://schemas.microsoft.com/office/drawing/2014/main" id="{6643091B-6A91-EF44-8E67-673447710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8809" y="-3896981"/>
            <a:ext cx="479549" cy="479550"/>
          </a:xfrm>
          <a:prstGeom prst="rect">
            <a:avLst/>
          </a:prstGeom>
        </p:spPr>
      </p:pic>
      <p:sp>
        <p:nvSpPr>
          <p:cNvPr id="27" name="椭圆 26">
            <a:extLst>
              <a:ext uri="{FF2B5EF4-FFF2-40B4-BE49-F238E27FC236}">
                <a16:creationId xmlns:a16="http://schemas.microsoft.com/office/drawing/2014/main" id="{7CAD97F2-3A8D-C148-976B-C98F8731E4E9}"/>
              </a:ext>
            </a:extLst>
          </p:cNvPr>
          <p:cNvSpPr/>
          <p:nvPr/>
        </p:nvSpPr>
        <p:spPr>
          <a:xfrm>
            <a:off x="5875688" y="-4813464"/>
            <a:ext cx="836862" cy="836863"/>
          </a:xfrm>
          <a:prstGeom prst="ellipse">
            <a:avLst/>
          </a:prstGeom>
          <a:solidFill>
            <a:srgbClr val="514E7F">
              <a:alpha val="63000"/>
            </a:srgbClr>
          </a:solidFill>
          <a:ln w="19050">
            <a:solidFill>
              <a:srgbClr val="FF8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5" name="文本框 4">
            <a:extLst>
              <a:ext uri="{FF2B5EF4-FFF2-40B4-BE49-F238E27FC236}">
                <a16:creationId xmlns:a16="http://schemas.microsoft.com/office/drawing/2014/main" id="{22A0B9A2-4C91-FE4A-AF82-207A551243E7}"/>
              </a:ext>
            </a:extLst>
          </p:cNvPr>
          <p:cNvSpPr txBox="1"/>
          <p:nvPr/>
        </p:nvSpPr>
        <p:spPr>
          <a:xfrm>
            <a:off x="5807533" y="-4588941"/>
            <a:ext cx="973170" cy="439018"/>
          </a:xfrm>
          <a:prstGeom prst="rect">
            <a:avLst/>
          </a:prstGeom>
          <a:noFill/>
        </p:spPr>
        <p:txBody>
          <a:bodyPr wrap="square" rtlCol="0">
            <a:spAutoFit/>
          </a:bodyPr>
          <a:lstStyle/>
          <a:p>
            <a:pPr algn="ctr"/>
            <a:r>
              <a:rPr kumimoji="1" lang="en-US" altLang="zh-CN" sz="800" dirty="0">
                <a:solidFill>
                  <a:schemeClr val="bg1"/>
                </a:solidFill>
                <a:latin typeface="微软雅黑" panose="020B0503020204020204" pitchFamily="34" charset="-122"/>
                <a:ea typeface="微软雅黑" panose="020B0503020204020204" pitchFamily="34" charset="-122"/>
              </a:rPr>
              <a:t>Simple</a:t>
            </a:r>
          </a:p>
          <a:p>
            <a:pPr algn="ctr"/>
            <a:r>
              <a:rPr kumimoji="1" lang="en-US" altLang="zh-CN" sz="800" dirty="0" err="1">
                <a:solidFill>
                  <a:schemeClr val="bg1"/>
                </a:solidFill>
                <a:latin typeface="微软雅黑" panose="020B0503020204020204" pitchFamily="34" charset="-122"/>
                <a:ea typeface="微软雅黑" panose="020B0503020204020204" pitchFamily="34" charset="-122"/>
              </a:rPr>
              <a:t>QoE</a:t>
            </a:r>
            <a:endParaRPr kumimoji="1" lang="en-US" altLang="zh-CN" sz="800" dirty="0">
              <a:solidFill>
                <a:schemeClr val="bg1"/>
              </a:solidFill>
              <a:latin typeface="微软雅黑" panose="020B0503020204020204" pitchFamily="34" charset="-122"/>
              <a:ea typeface="微软雅黑" panose="020B0503020204020204" pitchFamily="34" charset="-122"/>
            </a:endParaRPr>
          </a:p>
          <a:p>
            <a:pPr algn="ctr"/>
            <a:r>
              <a:rPr kumimoji="1" lang="en-US" altLang="zh-CN" sz="800" dirty="0">
                <a:solidFill>
                  <a:schemeClr val="bg1"/>
                </a:solidFill>
                <a:latin typeface="微软雅黑" panose="020B0503020204020204" pitchFamily="34" charset="-122"/>
                <a:ea typeface="微软雅黑" panose="020B0503020204020204" pitchFamily="34" charset="-122"/>
              </a:rPr>
              <a:t>Metrics</a:t>
            </a:r>
            <a:endParaRPr kumimoji="1"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a16="http://schemas.microsoft.com/office/drawing/2014/main" id="{776D55AB-0431-E24E-8039-5CB25399801E}"/>
              </a:ext>
            </a:extLst>
          </p:cNvPr>
          <p:cNvSpPr/>
          <p:nvPr/>
        </p:nvSpPr>
        <p:spPr>
          <a:xfrm>
            <a:off x="6187115" y="-3723504"/>
            <a:ext cx="836862" cy="836863"/>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39" name="文本框 38">
            <a:extLst>
              <a:ext uri="{FF2B5EF4-FFF2-40B4-BE49-F238E27FC236}">
                <a16:creationId xmlns:a16="http://schemas.microsoft.com/office/drawing/2014/main" id="{9BACA39C-C882-4746-A456-39E7E4D996D5}"/>
              </a:ext>
            </a:extLst>
          </p:cNvPr>
          <p:cNvSpPr txBox="1"/>
          <p:nvPr/>
        </p:nvSpPr>
        <p:spPr>
          <a:xfrm>
            <a:off x="6118961" y="-3427622"/>
            <a:ext cx="973170" cy="321946"/>
          </a:xfrm>
          <a:prstGeom prst="rect">
            <a:avLst/>
          </a:prstGeom>
          <a:noFill/>
        </p:spPr>
        <p:txBody>
          <a:bodyPr wrap="square" rtlCol="0">
            <a:spAutoFit/>
          </a:bodyPr>
          <a:lstStyle/>
          <a:p>
            <a:pPr algn="ctr"/>
            <a:r>
              <a:rPr lang="en-US" altLang="zh-CN" sz="8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Pixel</a:t>
            </a:r>
            <a:r>
              <a:rPr lang="zh-CN" altLang="en-US" sz="8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kumimoji="1" lang="en-US" altLang="zh-CN" sz="8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Based</a:t>
            </a:r>
            <a:r>
              <a:rPr kumimoji="1" lang="zh-CN" altLang="en-US" sz="8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endParaRPr kumimoji="1" lang="en-US" altLang="zh-CN" sz="800"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a:p>
            <a:pPr algn="ctr"/>
            <a:r>
              <a:rPr kumimoji="1" lang="en-US" altLang="zh-CN" sz="8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Metrics</a:t>
            </a:r>
            <a:endParaRPr kumimoji="1"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D43968FE-2CFB-4C41-8814-4326C32F7479}"/>
              </a:ext>
            </a:extLst>
          </p:cNvPr>
          <p:cNvSpPr/>
          <p:nvPr/>
        </p:nvSpPr>
        <p:spPr>
          <a:xfrm>
            <a:off x="5954502" y="-2681631"/>
            <a:ext cx="836862" cy="836863"/>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42" name="文本框 41">
            <a:extLst>
              <a:ext uri="{FF2B5EF4-FFF2-40B4-BE49-F238E27FC236}">
                <a16:creationId xmlns:a16="http://schemas.microsoft.com/office/drawing/2014/main" id="{125B9A4A-4DD0-DE41-805D-52F3EBA4B82B}"/>
              </a:ext>
            </a:extLst>
          </p:cNvPr>
          <p:cNvSpPr txBox="1"/>
          <p:nvPr/>
        </p:nvSpPr>
        <p:spPr>
          <a:xfrm>
            <a:off x="5824137" y="-2369673"/>
            <a:ext cx="1114587" cy="321946"/>
          </a:xfrm>
          <a:prstGeom prst="rect">
            <a:avLst/>
          </a:prstGeom>
          <a:noFill/>
        </p:spPr>
        <p:txBody>
          <a:bodyPr wrap="square" rtlCol="0">
            <a:spAutoFit/>
          </a:bodyPr>
          <a:lstStyle/>
          <a:p>
            <a:pPr algn="ctr"/>
            <a:r>
              <a:rPr kumimoji="1" lang="en-US" altLang="zh-CN" sz="800" dirty="0">
                <a:solidFill>
                  <a:schemeClr val="bg1"/>
                </a:solidFill>
                <a:latin typeface="微软雅黑" panose="020B0503020204020204" pitchFamily="34" charset="-122"/>
                <a:ea typeface="微软雅黑" panose="020B0503020204020204" pitchFamily="34" charset="-122"/>
              </a:rPr>
              <a:t>Psychophysical</a:t>
            </a:r>
          </a:p>
          <a:p>
            <a:pPr algn="ctr"/>
            <a:r>
              <a:rPr kumimoji="1" lang="en-US" altLang="zh-CN" sz="800" dirty="0">
                <a:solidFill>
                  <a:schemeClr val="bg1"/>
                </a:solidFill>
                <a:latin typeface="微软雅黑" panose="020B0503020204020204" pitchFamily="34" charset="-122"/>
                <a:ea typeface="微软雅黑" panose="020B0503020204020204" pitchFamily="34" charset="-122"/>
              </a:rPr>
              <a:t>Metrics</a:t>
            </a:r>
            <a:endParaRPr kumimoji="1"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5" name="Rounded Rectangle 11">
            <a:extLst>
              <a:ext uri="{FF2B5EF4-FFF2-40B4-BE49-F238E27FC236}">
                <a16:creationId xmlns:a16="http://schemas.microsoft.com/office/drawing/2014/main" id="{237B9A4D-4FBB-4F2E-8082-092E4C9F0CE8}"/>
              </a:ext>
            </a:extLst>
          </p:cNvPr>
          <p:cNvSpPr/>
          <p:nvPr/>
        </p:nvSpPr>
        <p:spPr>
          <a:xfrm>
            <a:off x="3096809" y="532176"/>
            <a:ext cx="2675616" cy="3974961"/>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Rounded Rectangle 11">
            <a:extLst>
              <a:ext uri="{FF2B5EF4-FFF2-40B4-BE49-F238E27FC236}">
                <a16:creationId xmlns:a16="http://schemas.microsoft.com/office/drawing/2014/main" id="{D2849F6B-253D-45C9-8745-6A6990F8810C}"/>
              </a:ext>
            </a:extLst>
          </p:cNvPr>
          <p:cNvSpPr/>
          <p:nvPr/>
        </p:nvSpPr>
        <p:spPr>
          <a:xfrm>
            <a:off x="341798" y="532176"/>
            <a:ext cx="2540296" cy="4022898"/>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 name="Rounded Rectangle 11">
            <a:extLst>
              <a:ext uri="{FF2B5EF4-FFF2-40B4-BE49-F238E27FC236}">
                <a16:creationId xmlns:a16="http://schemas.microsoft.com/office/drawing/2014/main" id="{C62D7204-F029-43A6-9278-98649AD55995}"/>
              </a:ext>
            </a:extLst>
          </p:cNvPr>
          <p:cNvSpPr/>
          <p:nvPr/>
        </p:nvSpPr>
        <p:spPr>
          <a:xfrm>
            <a:off x="5987140" y="532176"/>
            <a:ext cx="2932060" cy="3956837"/>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6" name="文本框 45">
            <a:extLst>
              <a:ext uri="{FF2B5EF4-FFF2-40B4-BE49-F238E27FC236}">
                <a16:creationId xmlns:a16="http://schemas.microsoft.com/office/drawing/2014/main" id="{633ECCF2-0B20-4414-A1F6-5B69BE24382D}"/>
              </a:ext>
            </a:extLst>
          </p:cNvPr>
          <p:cNvSpPr txBox="1"/>
          <p:nvPr/>
        </p:nvSpPr>
        <p:spPr>
          <a:xfrm>
            <a:off x="3026211" y="816969"/>
            <a:ext cx="2650556" cy="338554"/>
          </a:xfrm>
          <a:prstGeom prst="rect">
            <a:avLst/>
          </a:prstGeom>
          <a:noFill/>
        </p:spPr>
        <p:txBody>
          <a:bodyPr wrap="square"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Simple</a:t>
            </a:r>
            <a:r>
              <a:rPr lang="zh-CN" altLang="en-US"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kumimoji="1" lang="en-US" altLang="zh-CN" sz="1600" b="1" dirty="0" err="1">
                <a:solidFill>
                  <a:schemeClr val="bg1"/>
                </a:solidFill>
                <a:latin typeface="微软雅黑" panose="020B0503020204020204" pitchFamily="34" charset="-122"/>
                <a:ea typeface="微软雅黑" panose="020B0503020204020204" pitchFamily="34" charset="-122"/>
                <a:cs typeface="Lato" panose="020F0502020204030203" pitchFamily="34" charset="0"/>
              </a:rPr>
              <a:t>QoE</a:t>
            </a:r>
            <a:r>
              <a:rPr kumimoji="1" lang="zh-CN" altLang="en-US"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kumimoji="1" lang="en-US" altLang="zh-CN"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Metrics</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7" name="TextBox 31">
                <a:extLst>
                  <a:ext uri="{FF2B5EF4-FFF2-40B4-BE49-F238E27FC236}">
                    <a16:creationId xmlns:a16="http://schemas.microsoft.com/office/drawing/2014/main" id="{8E3102AB-A09E-4240-A5F8-45FC012E3E41}"/>
                  </a:ext>
                </a:extLst>
              </p:cNvPr>
              <p:cNvSpPr txBox="1"/>
              <p:nvPr/>
            </p:nvSpPr>
            <p:spPr>
              <a:xfrm>
                <a:off x="3359298" y="1592321"/>
                <a:ext cx="2157347" cy="82612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Quality</a:t>
                </a:r>
                <a:r>
                  <a:rPr lang="zh-CN" altLang="en-US"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14:m>
                  <m:oMath xmlns:m="http://schemas.openxmlformats.org/officeDocument/2006/math">
                    <m:r>
                      <a:rPr lang="en-US" altLang="zh-CN" sz="1000" b="0" i="1" smtClean="0">
                        <a:solidFill>
                          <a:schemeClr val="bg1"/>
                        </a:solidFill>
                        <a:latin typeface="Cambria Math" panose="02040503050406030204" pitchFamily="18" charset="0"/>
                        <a:ea typeface="Lato" panose="020F0502020204030203" pitchFamily="34" charset="0"/>
                        <a:cs typeface="Lato" panose="020F0502020204030203" pitchFamily="34" charset="0"/>
                      </a:rPr>
                      <m:t>𝑅</m:t>
                    </m:r>
                  </m:oMath>
                </a14:m>
                <a:endPar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a:p>
                <a:pPr marL="285750" indent="-285750">
                  <a:buClr>
                    <a:schemeClr val="bg1"/>
                  </a:buClr>
                  <a:buFont typeface="Arial" panose="020B0604020202020204" pitchFamily="34" charset="0"/>
                  <a:buChar char="•"/>
                </a:pPr>
                <a:r>
                  <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Log</a:t>
                </a:r>
                <a:r>
                  <a:rPr lang="zh-CN" altLang="en-US"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scale</a:t>
                </a:r>
                <a:r>
                  <a:rPr lang="zh-CN" altLang="en-US"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14:m>
                  <m:oMath xmlns:m="http://schemas.openxmlformats.org/officeDocument/2006/math">
                    <m:func>
                      <m:funcPr>
                        <m:ctrlPr>
                          <a:rPr lang="zh-CN" altLang="en-US" sz="1000" b="0" i="1" smtClean="0">
                            <a:solidFill>
                              <a:schemeClr val="bg1"/>
                            </a:solidFill>
                            <a:latin typeface="Cambria Math" panose="02040503050406030204" pitchFamily="18" charset="0"/>
                            <a:ea typeface="Lato" panose="020F0502020204030203" pitchFamily="34" charset="0"/>
                            <a:cs typeface="Lato" panose="020F0502020204030203" pitchFamily="34" charset="0"/>
                          </a:rPr>
                        </m:ctrlPr>
                      </m:funcPr>
                      <m:fName>
                        <m:r>
                          <m:rPr>
                            <m:sty m:val="p"/>
                          </m:rPr>
                          <a:rPr lang="en-US" altLang="zh-CN" sz="1000" b="0" i="0" smtClean="0">
                            <a:solidFill>
                              <a:schemeClr val="bg1"/>
                            </a:solidFill>
                            <a:latin typeface="Cambria Math" panose="02040503050406030204" pitchFamily="18" charset="0"/>
                            <a:ea typeface="Lato" panose="020F0502020204030203" pitchFamily="34" charset="0"/>
                            <a:cs typeface="Lato" panose="020F0502020204030203" pitchFamily="34" charset="0"/>
                          </a:rPr>
                          <m:t>log</m:t>
                        </m:r>
                      </m:fName>
                      <m:e>
                        <m:d>
                          <m:dPr>
                            <m:ctrlPr>
                              <a:rPr lang="en-US" altLang="zh-CN" sz="1000" b="0" i="1" smtClean="0">
                                <a:solidFill>
                                  <a:schemeClr val="bg1"/>
                                </a:solidFill>
                                <a:latin typeface="Cambria Math" panose="02040503050406030204" pitchFamily="18" charset="0"/>
                                <a:ea typeface="Lato" panose="020F0502020204030203" pitchFamily="34" charset="0"/>
                                <a:cs typeface="Lato" panose="020F0502020204030203" pitchFamily="34" charset="0"/>
                              </a:rPr>
                            </m:ctrlPr>
                          </m:dPr>
                          <m:e>
                            <m:f>
                              <m:fPr>
                                <m:ctrlPr>
                                  <a:rPr lang="en-US" altLang="zh-CN" sz="1000" b="0" i="1" smtClean="0">
                                    <a:solidFill>
                                      <a:schemeClr val="bg1"/>
                                    </a:solidFill>
                                    <a:latin typeface="Cambria Math" panose="02040503050406030204" pitchFamily="18" charset="0"/>
                                    <a:ea typeface="Lato" panose="020F0502020204030203" pitchFamily="34" charset="0"/>
                                    <a:cs typeface="Lato" panose="020F0502020204030203" pitchFamily="34" charset="0"/>
                                  </a:rPr>
                                </m:ctrlPr>
                              </m:fPr>
                              <m:num>
                                <m:r>
                                  <a:rPr lang="en-US" altLang="zh-CN" sz="1000" b="0" i="1" smtClean="0">
                                    <a:solidFill>
                                      <a:schemeClr val="bg1"/>
                                    </a:solidFill>
                                    <a:latin typeface="Cambria Math" panose="02040503050406030204" pitchFamily="18" charset="0"/>
                                    <a:ea typeface="Lato" panose="020F0502020204030203" pitchFamily="34" charset="0"/>
                                    <a:cs typeface="Lato" panose="020F0502020204030203" pitchFamily="34" charset="0"/>
                                  </a:rPr>
                                  <m:t>𝑅</m:t>
                                </m:r>
                              </m:num>
                              <m:den>
                                <m:sSub>
                                  <m:sSubPr>
                                    <m:ctrlPr>
                                      <a:rPr lang="en-US" altLang="zh-CN" sz="1000" b="0" i="1" smtClean="0">
                                        <a:solidFill>
                                          <a:schemeClr val="bg1"/>
                                        </a:solidFill>
                                        <a:latin typeface="Cambria Math" panose="02040503050406030204" pitchFamily="18" charset="0"/>
                                        <a:ea typeface="Lato" panose="020F0502020204030203" pitchFamily="34" charset="0"/>
                                        <a:cs typeface="Lato" panose="020F0502020204030203" pitchFamily="34" charset="0"/>
                                      </a:rPr>
                                    </m:ctrlPr>
                                  </m:sSubPr>
                                  <m:e>
                                    <m:r>
                                      <a:rPr lang="en-US" altLang="zh-CN" sz="1000" b="0" i="1" smtClean="0">
                                        <a:solidFill>
                                          <a:schemeClr val="bg1"/>
                                        </a:solidFill>
                                        <a:latin typeface="Cambria Math" panose="02040503050406030204" pitchFamily="18" charset="0"/>
                                        <a:ea typeface="Lato" panose="020F0502020204030203" pitchFamily="34" charset="0"/>
                                        <a:cs typeface="Lato" panose="020F0502020204030203" pitchFamily="34" charset="0"/>
                                      </a:rPr>
                                      <m:t>𝑅</m:t>
                                    </m:r>
                                  </m:e>
                                  <m:sub>
                                    <m:r>
                                      <a:rPr lang="en-US" altLang="zh-CN" sz="1000" b="0" i="1" smtClean="0">
                                        <a:solidFill>
                                          <a:schemeClr val="bg1"/>
                                        </a:solidFill>
                                        <a:latin typeface="Cambria Math" panose="02040503050406030204" pitchFamily="18" charset="0"/>
                                        <a:ea typeface="Lato" panose="020F0502020204030203" pitchFamily="34" charset="0"/>
                                        <a:cs typeface="Lato" panose="020F0502020204030203" pitchFamily="34" charset="0"/>
                                      </a:rPr>
                                      <m:t>𝑚𝑖𝑛</m:t>
                                    </m:r>
                                  </m:sub>
                                </m:sSub>
                              </m:den>
                            </m:f>
                          </m:e>
                        </m:d>
                      </m:e>
                    </m:func>
                  </m:oMath>
                </a14:m>
                <a:endParaRPr lang="en-US" altLang="zh-CN" sz="1000" b="0"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a:p>
                <a:pPr marL="285750" indent="-285750">
                  <a:buClr>
                    <a:schemeClr val="bg1"/>
                  </a:buClr>
                  <a:buFont typeface="Arial" panose="020B0604020202020204" pitchFamily="34" charset="0"/>
                  <a:buChar char="•"/>
                </a:pPr>
                <a:r>
                  <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HD </a:t>
                </a:r>
              </a:p>
              <a:p>
                <a:pPr marL="285750" lvl="8" indent="-285750">
                  <a:buClr>
                    <a:schemeClr val="bg1"/>
                  </a:buClr>
                  <a:buFont typeface="Arial" panose="020B0604020202020204" pitchFamily="34" charset="0"/>
                  <a:buChar char="•"/>
                </a:pPr>
                <a:endPar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p:txBody>
          </p:sp>
        </mc:Choice>
        <mc:Fallback xmlns="">
          <p:sp>
            <p:nvSpPr>
              <p:cNvPr id="47" name="TextBox 31">
                <a:extLst>
                  <a:ext uri="{FF2B5EF4-FFF2-40B4-BE49-F238E27FC236}">
                    <a16:creationId xmlns:a16="http://schemas.microsoft.com/office/drawing/2014/main" id="{8E3102AB-A09E-4240-A5F8-45FC012E3E41}"/>
                  </a:ext>
                </a:extLst>
              </p:cNvPr>
              <p:cNvSpPr txBox="1">
                <a:spLocks noRot="1" noChangeAspect="1" noMove="1" noResize="1" noEditPoints="1" noAdjustHandles="1" noChangeArrowheads="1" noChangeShapeType="1" noTextEdit="1"/>
              </p:cNvSpPr>
              <p:nvPr/>
            </p:nvSpPr>
            <p:spPr>
              <a:xfrm>
                <a:off x="3359298" y="1592321"/>
                <a:ext cx="2157347" cy="826124"/>
              </a:xfrm>
              <a:prstGeom prst="rect">
                <a:avLst/>
              </a:prstGeom>
              <a:blipFill>
                <a:blip r:embed="rId5"/>
                <a:stretch>
                  <a:fillRect/>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08F0CA29-5A7E-436C-8B9B-C23C64A8DB5D}"/>
              </a:ext>
            </a:extLst>
          </p:cNvPr>
          <p:cNvSpPr txBox="1"/>
          <p:nvPr/>
        </p:nvSpPr>
        <p:spPr>
          <a:xfrm>
            <a:off x="151100" y="816969"/>
            <a:ext cx="2814464" cy="338554"/>
          </a:xfrm>
          <a:prstGeom prst="rect">
            <a:avLst/>
          </a:prstGeom>
          <a:noFill/>
        </p:spPr>
        <p:txBody>
          <a:bodyPr wrap="square"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Pixel</a:t>
            </a:r>
            <a:r>
              <a:rPr lang="zh-CN" altLang="en-US"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kumimoji="1" lang="en-US" altLang="zh-CN"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Based</a:t>
            </a:r>
            <a:r>
              <a:rPr kumimoji="1" lang="zh-CN" altLang="en-US"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kumimoji="1" lang="en-US" altLang="zh-CN" sz="16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Metrics</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75DE4E2A-F0D7-4F63-95AD-EBAB4368BAE1}"/>
              </a:ext>
            </a:extLst>
          </p:cNvPr>
          <p:cNvSpPr/>
          <p:nvPr/>
        </p:nvSpPr>
        <p:spPr>
          <a:xfrm>
            <a:off x="398102" y="1531182"/>
            <a:ext cx="2603049" cy="988476"/>
          </a:xfrm>
          <a:prstGeom prst="rect">
            <a:avLst/>
          </a:prstGeom>
        </p:spPr>
        <p:txBody>
          <a:bodyPr wrap="square">
            <a:spAutoFit/>
          </a:bodyPr>
          <a:lstStyle/>
          <a:p>
            <a:pPr marL="171450" indent="-171450">
              <a:lnSpc>
                <a:spcPct val="150000"/>
              </a:lnSpc>
              <a:buClr>
                <a:schemeClr val="bg1"/>
              </a:buClr>
              <a:buFont typeface="Arial" panose="020B0604020202020204" pitchFamily="34" charset="0"/>
              <a:buChar char="•"/>
            </a:pPr>
            <a:r>
              <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PSNR (Peak Signal to Noise Ratio)</a:t>
            </a:r>
          </a:p>
          <a:p>
            <a:pPr marL="171450" indent="-171450">
              <a:lnSpc>
                <a:spcPct val="150000"/>
              </a:lnSpc>
              <a:buClr>
                <a:schemeClr val="bg1"/>
              </a:buClr>
              <a:buFont typeface="Arial" panose="020B0604020202020204" pitchFamily="34" charset="0"/>
              <a:buChar char="•"/>
            </a:pPr>
            <a:r>
              <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SSIM (Structural Similarity)</a:t>
            </a:r>
          </a:p>
          <a:p>
            <a:pPr marL="171450" indent="-171450">
              <a:lnSpc>
                <a:spcPct val="150000"/>
              </a:lnSpc>
              <a:buClr>
                <a:schemeClr val="bg1"/>
              </a:buClr>
              <a:buFont typeface="Arial" panose="020B0604020202020204" pitchFamily="34" charset="0"/>
              <a:buChar char="•"/>
            </a:pPr>
            <a:r>
              <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VSSIM (Video Structural Similarity Index)</a:t>
            </a:r>
          </a:p>
        </p:txBody>
      </p:sp>
      <p:sp>
        <p:nvSpPr>
          <p:cNvPr id="50" name="文本框 49">
            <a:extLst>
              <a:ext uri="{FF2B5EF4-FFF2-40B4-BE49-F238E27FC236}">
                <a16:creationId xmlns:a16="http://schemas.microsoft.com/office/drawing/2014/main" id="{1E80C87D-DCAF-4AD3-AB66-91D12D82736E}"/>
              </a:ext>
            </a:extLst>
          </p:cNvPr>
          <p:cNvSpPr txBox="1"/>
          <p:nvPr/>
        </p:nvSpPr>
        <p:spPr>
          <a:xfrm>
            <a:off x="5987141" y="798846"/>
            <a:ext cx="2932059" cy="338554"/>
          </a:xfrm>
          <a:prstGeom prst="rect">
            <a:avLst/>
          </a:prstGeom>
          <a:noFill/>
        </p:spPr>
        <p:txBody>
          <a:bodyPr wrap="square" rtlCol="0">
            <a:spAutoFit/>
          </a:bodyPr>
          <a:lstStyle/>
          <a:p>
            <a:pPr algn="ctr"/>
            <a:r>
              <a:rPr kumimoji="1" lang="en-US" altLang="zh-CN" sz="1600" b="1" dirty="0">
                <a:solidFill>
                  <a:schemeClr val="bg1"/>
                </a:solidFill>
                <a:latin typeface="微软雅黑" panose="020B0503020204020204" pitchFamily="34" charset="-122"/>
                <a:ea typeface="微软雅黑" panose="020B0503020204020204" pitchFamily="34" charset="-122"/>
              </a:rPr>
              <a:t>Psychophysical Metrics</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C9D4D2D3-E195-47C5-93AD-6F3630D994D2}"/>
              </a:ext>
            </a:extLst>
          </p:cNvPr>
          <p:cNvSpPr/>
          <p:nvPr/>
        </p:nvSpPr>
        <p:spPr>
          <a:xfrm>
            <a:off x="6164166" y="1513059"/>
            <a:ext cx="2335293" cy="988476"/>
          </a:xfrm>
          <a:prstGeom prst="rect">
            <a:avLst/>
          </a:prstGeom>
        </p:spPr>
        <p:txBody>
          <a:bodyPr wrap="square">
            <a:spAutoFit/>
          </a:bodyPr>
          <a:lstStyle/>
          <a:p>
            <a:pPr marL="342900" indent="-342900">
              <a:lnSpc>
                <a:spcPct val="150000"/>
              </a:lnSpc>
              <a:buClr>
                <a:schemeClr val="bg1"/>
              </a:buClr>
              <a:buFont typeface="Arial" panose="020B0604020202020204" pitchFamily="34" charset="0"/>
              <a:buChar char="•"/>
            </a:pPr>
            <a:r>
              <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PEVQ (Perceptual Evaluation of Video Quality)</a:t>
            </a:r>
          </a:p>
          <a:p>
            <a:pPr marL="342900" indent="-342900">
              <a:lnSpc>
                <a:spcPct val="150000"/>
              </a:lnSpc>
              <a:buClr>
                <a:schemeClr val="bg1"/>
              </a:buClr>
              <a:buFont typeface="Arial" panose="020B0604020202020204" pitchFamily="34" charset="0"/>
              <a:buChar char="•"/>
            </a:pPr>
            <a:r>
              <a:rPr lang="en-US" altLang="zh-CN" sz="10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VMAF (Video Multi-Method Assessment Fusion)</a:t>
            </a:r>
          </a:p>
        </p:txBody>
      </p:sp>
      <p:sp>
        <p:nvSpPr>
          <p:cNvPr id="3" name="矩形 2">
            <a:extLst>
              <a:ext uri="{FF2B5EF4-FFF2-40B4-BE49-F238E27FC236}">
                <a16:creationId xmlns:a16="http://schemas.microsoft.com/office/drawing/2014/main" id="{4791B7C4-F461-4265-B54B-E696B1F604F1}"/>
              </a:ext>
            </a:extLst>
          </p:cNvPr>
          <p:cNvSpPr/>
          <p:nvPr/>
        </p:nvSpPr>
        <p:spPr>
          <a:xfrm>
            <a:off x="3672455" y="2953412"/>
            <a:ext cx="1516762" cy="307777"/>
          </a:xfrm>
          <a:prstGeom prst="rect">
            <a:avLst/>
          </a:prstGeom>
        </p:spPr>
        <p:txBody>
          <a:bodyPr wrap="none">
            <a:spAutoFit/>
          </a:bodyPr>
          <a:lstStyle/>
          <a:p>
            <a:r>
              <a:rPr lang="zh-CN" altLang="en-US" dirty="0">
                <a:solidFill>
                  <a:srgbClr val="0CEE2C"/>
                </a:solidFill>
              </a:rPr>
              <a:t>Fast to compute</a:t>
            </a:r>
          </a:p>
        </p:txBody>
      </p:sp>
      <p:sp>
        <p:nvSpPr>
          <p:cNvPr id="4" name="矩形 3">
            <a:extLst>
              <a:ext uri="{FF2B5EF4-FFF2-40B4-BE49-F238E27FC236}">
                <a16:creationId xmlns:a16="http://schemas.microsoft.com/office/drawing/2014/main" id="{48556F41-3257-499A-9C02-3F1EAA21A3C1}"/>
              </a:ext>
            </a:extLst>
          </p:cNvPr>
          <p:cNvSpPr/>
          <p:nvPr/>
        </p:nvSpPr>
        <p:spPr>
          <a:xfrm>
            <a:off x="555869" y="2891857"/>
            <a:ext cx="1849605" cy="738664"/>
          </a:xfrm>
          <a:prstGeom prst="rect">
            <a:avLst/>
          </a:prstGeom>
        </p:spPr>
        <p:txBody>
          <a:bodyPr wrap="square">
            <a:spAutoFit/>
          </a:bodyPr>
          <a:lstStyle/>
          <a:p>
            <a:r>
              <a:rPr lang="zh-CN" altLang="en-US" dirty="0">
                <a:solidFill>
                  <a:srgbClr val="FF8E00"/>
                </a:solidFill>
              </a:rPr>
              <a:t>content-aware instead of quality-aware</a:t>
            </a:r>
            <a:endParaRPr lang="en-US" altLang="zh-CN" dirty="0">
              <a:solidFill>
                <a:srgbClr val="FF8E00"/>
              </a:solidFill>
            </a:endParaRPr>
          </a:p>
        </p:txBody>
      </p:sp>
      <p:sp>
        <p:nvSpPr>
          <p:cNvPr id="6" name="矩形 5">
            <a:extLst>
              <a:ext uri="{FF2B5EF4-FFF2-40B4-BE49-F238E27FC236}">
                <a16:creationId xmlns:a16="http://schemas.microsoft.com/office/drawing/2014/main" id="{CC8D8151-9412-41CB-8900-433B09358F4D}"/>
              </a:ext>
            </a:extLst>
          </p:cNvPr>
          <p:cNvSpPr/>
          <p:nvPr/>
        </p:nvSpPr>
        <p:spPr>
          <a:xfrm>
            <a:off x="6329832" y="2891857"/>
            <a:ext cx="2003959" cy="738664"/>
          </a:xfrm>
          <a:prstGeom prst="rect">
            <a:avLst/>
          </a:prstGeom>
        </p:spPr>
        <p:txBody>
          <a:bodyPr wrap="square">
            <a:spAutoFit/>
          </a:bodyPr>
          <a:lstStyle/>
          <a:p>
            <a:r>
              <a:rPr lang="zh-CN" altLang="en-US" dirty="0">
                <a:solidFill>
                  <a:srgbClr val="FF8E00"/>
                </a:solidFill>
              </a:rPr>
              <a:t>Unable to integrate past information into evaluation</a:t>
            </a:r>
          </a:p>
        </p:txBody>
      </p:sp>
      <p:sp>
        <p:nvSpPr>
          <p:cNvPr id="40" name="乘号 39">
            <a:extLst>
              <a:ext uri="{FF2B5EF4-FFF2-40B4-BE49-F238E27FC236}">
                <a16:creationId xmlns:a16="http://schemas.microsoft.com/office/drawing/2014/main" id="{394803DF-AB2A-4FB8-8692-9629CC0D908C}"/>
              </a:ext>
            </a:extLst>
          </p:cNvPr>
          <p:cNvSpPr/>
          <p:nvPr/>
        </p:nvSpPr>
        <p:spPr>
          <a:xfrm>
            <a:off x="1748804" y="3412131"/>
            <a:ext cx="914400" cy="914400"/>
          </a:xfrm>
          <a:prstGeom prst="mathMultiply">
            <a:avLst/>
          </a:prstGeom>
          <a:solidFill>
            <a:srgbClr val="FF8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乘号 44">
            <a:extLst>
              <a:ext uri="{FF2B5EF4-FFF2-40B4-BE49-F238E27FC236}">
                <a16:creationId xmlns:a16="http://schemas.microsoft.com/office/drawing/2014/main" id="{BDC5964C-BE23-4EE8-A697-39EB2780A666}"/>
              </a:ext>
            </a:extLst>
          </p:cNvPr>
          <p:cNvSpPr/>
          <p:nvPr/>
        </p:nvSpPr>
        <p:spPr>
          <a:xfrm>
            <a:off x="7887802" y="3514344"/>
            <a:ext cx="914400" cy="914400"/>
          </a:xfrm>
          <a:prstGeom prst="mathMultiply">
            <a:avLst/>
          </a:prstGeom>
          <a:solidFill>
            <a:srgbClr val="FF8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729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40"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a_luna_clip">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9144000" cy="5143499"/>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417" y="1615166"/>
            <a:ext cx="1913166" cy="1913166"/>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t>2</a:t>
            </a:fld>
            <a:endParaRPr lang="en-US"/>
          </a:p>
        </p:txBody>
      </p:sp>
    </p:spTree>
    <p:custDataLst>
      <p:tags r:id="rId1"/>
    </p:custDataLst>
    <p:extLst>
      <p:ext uri="{BB962C8B-B14F-4D97-AF65-F5344CB8AC3E}">
        <p14:creationId xmlns:p14="http://schemas.microsoft.com/office/powerpoint/2010/main" val="1086638571"/>
      </p:ext>
    </p:extLst>
  </p:cSld>
  <p:clrMapOvr>
    <a:masterClrMapping/>
  </p:clrMapOvr>
  <mc:AlternateContent xmlns:mc="http://schemas.openxmlformats.org/markup-compatibility/2006" xmlns:p14="http://schemas.microsoft.com/office/powerpoint/2010/main">
    <mc:Choice Requires="p14">
      <p:transition spd="slow" p14:dur="2000" advTm="26968"/>
    </mc:Choice>
    <mc:Fallback xmlns="">
      <p:transition spd="slow" advTm="26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6"/>
                                        </p:tgtEl>
                                      </p:cBhvr>
                                    </p:cmd>
                                  </p:childTnLst>
                                </p:cTn>
                              </p:par>
                            </p:childTnLst>
                          </p:cTn>
                        </p:par>
                        <p:par>
                          <p:cTn id="7" fill="hold">
                            <p:stCondLst>
                              <p:cond delay="350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childTnLst>
        </p:cTn>
      </p:par>
    </p:tnLst>
  </p:timing>
  <p:extLst>
    <p:ext uri="{E180D4A7-C9FB-4DFB-919C-405C955672EB}">
      <p14:showEvtLst xmlns:p14="http://schemas.microsoft.com/office/powerpoint/2010/main">
        <p14:playEvt time="16" objId="6"/>
        <p14:stopEvt time="3654" objId="6"/>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1">
            <a:extLst>
              <a:ext uri="{FF2B5EF4-FFF2-40B4-BE49-F238E27FC236}">
                <a16:creationId xmlns:a16="http://schemas.microsoft.com/office/drawing/2014/main" id="{42434DDB-7046-4104-92D6-402C9C88B593}"/>
              </a:ext>
            </a:extLst>
          </p:cNvPr>
          <p:cNvSpPr/>
          <p:nvPr/>
        </p:nvSpPr>
        <p:spPr>
          <a:xfrm>
            <a:off x="6505834" y="3620508"/>
            <a:ext cx="1913058" cy="885681"/>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ounded Rectangle 11">
            <a:extLst>
              <a:ext uri="{FF2B5EF4-FFF2-40B4-BE49-F238E27FC236}">
                <a16:creationId xmlns:a16="http://schemas.microsoft.com/office/drawing/2014/main" id="{CF6D5881-2D5E-496E-9DDB-71F5CB84FA43}"/>
              </a:ext>
            </a:extLst>
          </p:cNvPr>
          <p:cNvSpPr/>
          <p:nvPr/>
        </p:nvSpPr>
        <p:spPr>
          <a:xfrm>
            <a:off x="452387" y="3666287"/>
            <a:ext cx="2185781" cy="885681"/>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矩形 1">
            <a:extLst>
              <a:ext uri="{FF2B5EF4-FFF2-40B4-BE49-F238E27FC236}">
                <a16:creationId xmlns:a16="http://schemas.microsoft.com/office/drawing/2014/main" id="{FA0E1B0C-1A78-40DE-9EE3-8FB6C7372C76}"/>
              </a:ext>
            </a:extLst>
          </p:cNvPr>
          <p:cNvSpPr/>
          <p:nvPr/>
        </p:nvSpPr>
        <p:spPr>
          <a:xfrm>
            <a:off x="3755283" y="1316816"/>
            <a:ext cx="4767762" cy="2330902"/>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Rounded Rectangle 11">
            <a:extLst>
              <a:ext uri="{FF2B5EF4-FFF2-40B4-BE49-F238E27FC236}">
                <a16:creationId xmlns:a16="http://schemas.microsoft.com/office/drawing/2014/main" id="{354FD06E-1B99-8340-BCCF-938E9C504334}"/>
              </a:ext>
            </a:extLst>
          </p:cNvPr>
          <p:cNvSpPr/>
          <p:nvPr/>
        </p:nvSpPr>
        <p:spPr>
          <a:xfrm>
            <a:off x="353821" y="468328"/>
            <a:ext cx="2495258" cy="590451"/>
          </a:xfrm>
          <a:prstGeom prst="roundRect">
            <a:avLst/>
          </a:prstGeom>
          <a:solidFill>
            <a:srgbClr val="514E7F">
              <a:alpha val="63000"/>
            </a:srgbClr>
          </a:solidFill>
          <a:ln w="19050">
            <a:solidFill>
              <a:srgbClr val="FF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7" name="文本框 56">
            <a:extLst>
              <a:ext uri="{FF2B5EF4-FFF2-40B4-BE49-F238E27FC236}">
                <a16:creationId xmlns:a16="http://schemas.microsoft.com/office/drawing/2014/main" id="{95B53E26-616C-D14A-A9C4-A3E707247014}"/>
              </a:ext>
            </a:extLst>
          </p:cNvPr>
          <p:cNvSpPr txBox="1"/>
          <p:nvPr/>
        </p:nvSpPr>
        <p:spPr>
          <a:xfrm>
            <a:off x="620955" y="558059"/>
            <a:ext cx="2395089" cy="287217"/>
          </a:xfrm>
          <a:prstGeom prst="rect">
            <a:avLst/>
          </a:prstGeom>
          <a:noFill/>
        </p:spPr>
        <p:txBody>
          <a:bodyPr wrap="square" rtlCol="0">
            <a:spAutoFit/>
          </a:bodyPr>
          <a:lstStyle/>
          <a:p>
            <a:r>
              <a:rPr lang="en-US" altLang="zh-CN" sz="1600" b="1" dirty="0">
                <a:solidFill>
                  <a:schemeClr val="bg1"/>
                </a:solidFill>
                <a:latin typeface="Lato" panose="020F0502020204030203" pitchFamily="34" charset="0"/>
                <a:ea typeface="Lato" panose="020F0502020204030203" pitchFamily="34" charset="0"/>
                <a:cs typeface="Lato" panose="020F0502020204030203" pitchFamily="34" charset="0"/>
              </a:rPr>
              <a:t>Simple</a:t>
            </a:r>
            <a:r>
              <a:rPr lang="zh-CN" altLang="en-US" sz="1600" b="1" dirty="0">
                <a:solidFill>
                  <a:schemeClr val="bg1"/>
                </a:solidFill>
                <a:latin typeface="Lato" panose="020F0502020204030203" pitchFamily="34" charset="0"/>
                <a:ea typeface="Lato" panose="020F0502020204030203" pitchFamily="34" charset="0"/>
                <a:cs typeface="Lato" panose="020F0502020204030203" pitchFamily="34" charset="0"/>
              </a:rPr>
              <a:t> </a:t>
            </a:r>
            <a:r>
              <a:rPr kumimoji="1" lang="en-US" altLang="zh-CN" sz="1600" b="1" dirty="0" err="1">
                <a:solidFill>
                  <a:schemeClr val="bg1"/>
                </a:solidFill>
                <a:latin typeface="Lato" panose="020F0502020204030203" pitchFamily="34" charset="0"/>
                <a:ea typeface="Lato" panose="020F0502020204030203" pitchFamily="34" charset="0"/>
                <a:cs typeface="Lato" panose="020F0502020204030203" pitchFamily="34" charset="0"/>
              </a:rPr>
              <a:t>QoE</a:t>
            </a:r>
            <a:r>
              <a:rPr kumimoji="1" lang="zh-CN" altLang="en-US" sz="1600" b="1" dirty="0">
                <a:solidFill>
                  <a:schemeClr val="bg1"/>
                </a:solidFill>
                <a:latin typeface="Lato" panose="020F0502020204030203" pitchFamily="34" charset="0"/>
                <a:ea typeface="Lato" panose="020F0502020204030203" pitchFamily="34" charset="0"/>
                <a:cs typeface="Lato" panose="020F0502020204030203" pitchFamily="34" charset="0"/>
              </a:rPr>
              <a:t> </a:t>
            </a:r>
            <a:r>
              <a:rPr kumimoji="1" lang="en-US" altLang="zh-CN" sz="1600" b="1" dirty="0">
                <a:solidFill>
                  <a:schemeClr val="bg1"/>
                </a:solidFill>
                <a:latin typeface="Lato" panose="020F0502020204030203" pitchFamily="34" charset="0"/>
                <a:ea typeface="Lato" panose="020F0502020204030203" pitchFamily="34" charset="0"/>
                <a:cs typeface="Lato" panose="020F0502020204030203" pitchFamily="34" charset="0"/>
              </a:rPr>
              <a:t>Metrics</a:t>
            </a:r>
            <a:endParaRPr kumimoji="1" lang="zh-CN" altLang="en-US" sz="1600" b="1" dirty="0">
              <a:solidFill>
                <a:schemeClr val="bg1"/>
              </a:solidFill>
            </a:endParaRPr>
          </a:p>
        </p:txBody>
      </p:sp>
      <mc:AlternateContent xmlns:mc="http://schemas.openxmlformats.org/markup-compatibility/2006" xmlns:a14="http://schemas.microsoft.com/office/drawing/2010/main">
        <mc:Choice Requires="a14">
          <p:sp>
            <p:nvSpPr>
              <p:cNvPr id="45" name="TextBox 1">
                <a:extLst>
                  <a:ext uri="{FF2B5EF4-FFF2-40B4-BE49-F238E27FC236}">
                    <a16:creationId xmlns:a16="http://schemas.microsoft.com/office/drawing/2014/main" id="{56F3B499-1720-FE47-AC86-91E6E5419B59}"/>
                  </a:ext>
                </a:extLst>
              </p:cNvPr>
              <p:cNvSpPr txBox="1"/>
              <p:nvPr/>
            </p:nvSpPr>
            <p:spPr>
              <a:xfrm>
                <a:off x="2262433" y="2179591"/>
                <a:ext cx="4619134" cy="7843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800" b="0" i="1" smtClean="0">
                              <a:solidFill>
                                <a:schemeClr val="bg1"/>
                              </a:solidFill>
                              <a:latin typeface="Cambria Math" panose="02040503050406030204" pitchFamily="18" charset="0"/>
                            </a:rPr>
                          </m:ctrlPr>
                        </m:naryPr>
                        <m:sub>
                          <m:r>
                            <m:rPr>
                              <m:brk m:alnAt="23"/>
                            </m:rP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𝑁</m:t>
                          </m:r>
                        </m:sup>
                        <m:e>
                          <m:r>
                            <a:rPr lang="en-US" sz="1800" b="0" i="1" smtClean="0">
                              <a:solidFill>
                                <a:schemeClr val="bg1"/>
                              </a:solidFill>
                              <a:latin typeface="Cambria Math" panose="02040503050406030204" pitchFamily="18" charset="0"/>
                            </a:rPr>
                            <m:t>𝑞</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𝑛</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𝜇</m:t>
                          </m:r>
                          <m:nary>
                            <m:naryPr>
                              <m:chr m:val="∑"/>
                              <m:ctrlPr>
                                <a:rPr lang="en-US" sz="1800" b="0" i="1" smtClean="0">
                                  <a:solidFill>
                                    <a:schemeClr val="bg1"/>
                                  </a:solidFill>
                                  <a:latin typeface="Cambria Math" panose="02040503050406030204" pitchFamily="18" charset="0"/>
                                </a:rPr>
                              </m:ctrlPr>
                            </m:naryPr>
                            <m:sub>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𝑁</m:t>
                              </m:r>
                            </m:sup>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𝑇</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nary>
                                <m:naryPr>
                                  <m:chr m:val="∑"/>
                                  <m:ctrlPr>
                                    <a:rPr lang="en-US" sz="1800" b="0" i="1" smtClean="0">
                                      <a:solidFill>
                                        <a:schemeClr val="bg1"/>
                                      </a:solidFill>
                                      <a:latin typeface="Cambria Math" panose="02040503050406030204" pitchFamily="18" charset="0"/>
                                    </a:rPr>
                                  </m:ctrlPr>
                                </m:naryPr>
                                <m:sub>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𝑁</m:t>
                                  </m:r>
                                </m:sup>
                                <m:e>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𝑞</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𝑞</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𝑛</m:t>
                                              </m:r>
                                            </m:sub>
                                          </m:sSub>
                                        </m:e>
                                      </m:d>
                                    </m:e>
                                  </m:d>
                                </m:e>
                              </m:nary>
                            </m:e>
                          </m:nary>
                        </m:e>
                      </m:nary>
                    </m:oMath>
                  </m:oMathPara>
                </a14:m>
                <a:endParaRPr lang="en-US" sz="1800" dirty="0">
                  <a:solidFill>
                    <a:schemeClr val="bg1"/>
                  </a:solidFill>
                  <a:latin typeface="+mj-lt"/>
                </a:endParaRPr>
              </a:p>
            </p:txBody>
          </p:sp>
        </mc:Choice>
        <mc:Fallback xmlns="">
          <p:sp>
            <p:nvSpPr>
              <p:cNvPr id="45" name="TextBox 1">
                <a:extLst>
                  <a:ext uri="{FF2B5EF4-FFF2-40B4-BE49-F238E27FC236}">
                    <a16:creationId xmlns:a16="http://schemas.microsoft.com/office/drawing/2014/main" id="{56F3B499-1720-FE47-AC86-91E6E5419B59}"/>
                  </a:ext>
                </a:extLst>
              </p:cNvPr>
              <p:cNvSpPr txBox="1">
                <a:spLocks noRot="1" noChangeAspect="1" noMove="1" noResize="1" noEditPoints="1" noAdjustHandles="1" noChangeArrowheads="1" noChangeShapeType="1" noTextEdit="1"/>
              </p:cNvSpPr>
              <p:nvPr/>
            </p:nvSpPr>
            <p:spPr>
              <a:xfrm>
                <a:off x="2262433" y="2179591"/>
                <a:ext cx="4619134" cy="784317"/>
              </a:xfrm>
              <a:prstGeom prst="rect">
                <a:avLst/>
              </a:prstGeom>
              <a:blipFill>
                <a:blip r:embed="rId3"/>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0814AADD-33B9-4A75-BAC4-359D69F7ADFB}"/>
              </a:ext>
            </a:extLst>
          </p:cNvPr>
          <p:cNvSpPr/>
          <p:nvPr/>
        </p:nvSpPr>
        <p:spPr>
          <a:xfrm>
            <a:off x="7213770" y="3876888"/>
            <a:ext cx="490840" cy="372923"/>
          </a:xfrm>
          <a:prstGeom prst="rect">
            <a:avLst/>
          </a:prstGeom>
        </p:spPr>
        <p:txBody>
          <a:bodyPr wrap="none">
            <a:spAutoFit/>
          </a:bodyPr>
          <a:lstStyle/>
          <a:p>
            <a:pPr>
              <a:lnSpc>
                <a:spcPct val="150000"/>
              </a:lnSpc>
              <a:buClr>
                <a:schemeClr val="bg1"/>
              </a:buClr>
            </a:pPr>
            <a:r>
              <a:rPr lang="en-US" altLang="zh-CN" dirty="0">
                <a:solidFill>
                  <a:schemeClr val="bg1"/>
                </a:solidFill>
                <a:latin typeface="Lato" panose="020F0502020204030203" pitchFamily="34" charset="0"/>
                <a:ea typeface="Lato" panose="020F0502020204030203" pitchFamily="34" charset="0"/>
                <a:cs typeface="Lato" panose="020F0502020204030203" pitchFamily="34" charset="0"/>
              </a:rPr>
              <a:t>HD </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66D2E08-391E-4FF8-BD5E-6AEED6707943}"/>
                  </a:ext>
                </a:extLst>
              </p:cNvPr>
              <p:cNvSpPr/>
              <p:nvPr/>
            </p:nvSpPr>
            <p:spPr>
              <a:xfrm>
                <a:off x="970997" y="3925748"/>
                <a:ext cx="924099" cy="374270"/>
              </a:xfrm>
              <a:prstGeom prst="rect">
                <a:avLst/>
              </a:prstGeom>
            </p:spPr>
            <p:txBody>
              <a:bodyPr wrap="none">
                <a:spAutoFit/>
              </a:bodyPr>
              <a:lstStyle/>
              <a:p>
                <a:pPr>
                  <a:lnSpc>
                    <a:spcPct val="150000"/>
                  </a:lnSpc>
                  <a:buClr>
                    <a:schemeClr val="bg1"/>
                  </a:buClr>
                </a:pPr>
                <a:r>
                  <a:rPr lang="en-US" altLang="zh-CN" dirty="0">
                    <a:solidFill>
                      <a:schemeClr val="bg1"/>
                    </a:solidFill>
                    <a:latin typeface="Lato" panose="020F0502020204030203" pitchFamily="34" charset="0"/>
                    <a:ea typeface="Lato" panose="020F0502020204030203" pitchFamily="34" charset="0"/>
                    <a:cs typeface="Lato" panose="020F0502020204030203" pitchFamily="34" charset="0"/>
                  </a:rPr>
                  <a:t>Quality</a:t>
                </a:r>
                <a:r>
                  <a:rPr lang="zh-CN" altLang="en-US" dirty="0">
                    <a:solidFill>
                      <a:schemeClr val="bg1"/>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altLang="zh-CN" i="1">
                        <a:solidFill>
                          <a:schemeClr val="bg1"/>
                        </a:solidFill>
                        <a:latin typeface="Cambria Math" panose="02040503050406030204" pitchFamily="18" charset="0"/>
                        <a:ea typeface="Lato" panose="020F0502020204030203" pitchFamily="34" charset="0"/>
                        <a:cs typeface="Lato" panose="020F0502020204030203" pitchFamily="34" charset="0"/>
                      </a:rPr>
                      <m:t>𝑅</m:t>
                    </m:r>
                  </m:oMath>
                </a14:m>
                <a:endParaRPr lang="en-US" altLang="zh-CN" dirty="0">
                  <a:solidFill>
                    <a:schemeClr val="bg1"/>
                  </a:solidFill>
                  <a:latin typeface="Lato" panose="020F0502020204030203" pitchFamily="34" charset="0"/>
                  <a:ea typeface="Lato" panose="020F0502020204030203" pitchFamily="34" charset="0"/>
                  <a:cs typeface="Lato" panose="020F0502020204030203" pitchFamily="34" charset="0"/>
                </a:endParaRPr>
              </a:p>
            </p:txBody>
          </p:sp>
        </mc:Choice>
        <mc:Fallback xmlns="">
          <p:sp>
            <p:nvSpPr>
              <p:cNvPr id="5" name="矩形 4">
                <a:extLst>
                  <a:ext uri="{FF2B5EF4-FFF2-40B4-BE49-F238E27FC236}">
                    <a16:creationId xmlns:a16="http://schemas.microsoft.com/office/drawing/2014/main" id="{066D2E08-391E-4FF8-BD5E-6AEED6707943}"/>
                  </a:ext>
                </a:extLst>
              </p:cNvPr>
              <p:cNvSpPr>
                <a:spLocks noRot="1" noChangeAspect="1" noMove="1" noResize="1" noEditPoints="1" noAdjustHandles="1" noChangeArrowheads="1" noChangeShapeType="1" noTextEdit="1"/>
              </p:cNvSpPr>
              <p:nvPr/>
            </p:nvSpPr>
            <p:spPr>
              <a:xfrm>
                <a:off x="970997" y="3925748"/>
                <a:ext cx="924099" cy="374270"/>
              </a:xfrm>
              <a:prstGeom prst="rect">
                <a:avLst/>
              </a:prstGeom>
              <a:blipFill>
                <a:blip r:embed="rId4"/>
                <a:stretch>
                  <a:fillRect l="-1974" b="-14754"/>
                </a:stretch>
              </a:blipFill>
            </p:spPr>
            <p:txBody>
              <a:bodyPr/>
              <a:lstStyle/>
              <a:p>
                <a:r>
                  <a:rPr lang="zh-CN" altLang="en-US">
                    <a:noFill/>
                  </a:rPr>
                  <a:t> </a:t>
                </a:r>
              </a:p>
            </p:txBody>
          </p:sp>
        </mc:Fallback>
      </mc:AlternateContent>
      <p:sp>
        <p:nvSpPr>
          <p:cNvPr id="12" name="Rounded Rectangle 11">
            <a:extLst>
              <a:ext uri="{FF2B5EF4-FFF2-40B4-BE49-F238E27FC236}">
                <a16:creationId xmlns:a16="http://schemas.microsoft.com/office/drawing/2014/main" id="{07A840B0-8A2C-465A-9619-77DF9BB61C68}"/>
              </a:ext>
            </a:extLst>
          </p:cNvPr>
          <p:cNvSpPr/>
          <p:nvPr/>
        </p:nvSpPr>
        <p:spPr>
          <a:xfrm>
            <a:off x="3346104" y="3666287"/>
            <a:ext cx="2410245" cy="885681"/>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D3D19D0-1E28-460D-A95E-FFB584A879AD}"/>
                  </a:ext>
                </a:extLst>
              </p:cNvPr>
              <p:cNvSpPr/>
              <p:nvPr/>
            </p:nvSpPr>
            <p:spPr>
              <a:xfrm>
                <a:off x="3682258" y="3878397"/>
                <a:ext cx="1687963" cy="473335"/>
              </a:xfrm>
              <a:prstGeom prst="rect">
                <a:avLst/>
              </a:prstGeom>
            </p:spPr>
            <p:txBody>
              <a:bodyPr wrap="none">
                <a:spAutoFit/>
              </a:bodyPr>
              <a:lstStyle/>
              <a:p>
                <a:r>
                  <a:rPr lang="en-US" altLang="zh-CN" dirty="0">
                    <a:solidFill>
                      <a:schemeClr val="bg1"/>
                    </a:solidFill>
                    <a:latin typeface="Lato" panose="020F0502020204030203" pitchFamily="34" charset="0"/>
                    <a:ea typeface="Lato" panose="020F0502020204030203" pitchFamily="34" charset="0"/>
                    <a:cs typeface="Lato" panose="020F0502020204030203" pitchFamily="34" charset="0"/>
                  </a:rPr>
                  <a:t>Log</a:t>
                </a:r>
                <a:r>
                  <a:rPr lang="zh-CN" altLang="en-US"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altLang="zh-CN" dirty="0">
                    <a:solidFill>
                      <a:schemeClr val="bg1"/>
                    </a:solidFill>
                    <a:latin typeface="Lato" panose="020F0502020204030203" pitchFamily="34" charset="0"/>
                    <a:ea typeface="Lato" panose="020F0502020204030203" pitchFamily="34" charset="0"/>
                    <a:cs typeface="Lato" panose="020F0502020204030203" pitchFamily="34" charset="0"/>
                  </a:rPr>
                  <a:t>scale</a:t>
                </a:r>
                <a:r>
                  <a:rPr lang="zh-CN" altLang="en-US" dirty="0">
                    <a:solidFill>
                      <a:schemeClr val="bg1"/>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func>
                      <m:funcPr>
                        <m:ctrlPr>
                          <a:rPr lang="zh-CN" altLang="en-US" i="1">
                            <a:solidFill>
                              <a:schemeClr val="bg1"/>
                            </a:solidFill>
                            <a:latin typeface="Cambria Math" panose="02040503050406030204" pitchFamily="18" charset="0"/>
                            <a:ea typeface="Lato" panose="020F0502020204030203" pitchFamily="34" charset="0"/>
                            <a:cs typeface="Lato" panose="020F0502020204030203" pitchFamily="34" charset="0"/>
                          </a:rPr>
                        </m:ctrlPr>
                      </m:funcPr>
                      <m:fName>
                        <m:r>
                          <m:rPr>
                            <m:sty m:val="p"/>
                          </m:rPr>
                          <a:rPr lang="en-US" altLang="zh-CN">
                            <a:solidFill>
                              <a:schemeClr val="bg1"/>
                            </a:solidFill>
                            <a:latin typeface="Cambria Math" panose="02040503050406030204" pitchFamily="18" charset="0"/>
                            <a:ea typeface="Lato" panose="020F0502020204030203" pitchFamily="34" charset="0"/>
                            <a:cs typeface="Lato" panose="020F0502020204030203" pitchFamily="34" charset="0"/>
                          </a:rPr>
                          <m:t>log</m:t>
                        </m:r>
                      </m:fName>
                      <m:e>
                        <m:d>
                          <m:dPr>
                            <m:ctrlPr>
                              <a:rPr lang="en-US" altLang="zh-CN" i="1">
                                <a:solidFill>
                                  <a:schemeClr val="bg1"/>
                                </a:solidFill>
                                <a:latin typeface="Cambria Math" panose="02040503050406030204" pitchFamily="18" charset="0"/>
                                <a:ea typeface="Lato" panose="020F0502020204030203" pitchFamily="34" charset="0"/>
                                <a:cs typeface="Lato" panose="020F0502020204030203" pitchFamily="34" charset="0"/>
                              </a:rPr>
                            </m:ctrlPr>
                          </m:dPr>
                          <m:e>
                            <m:f>
                              <m:fPr>
                                <m:ctrlPr>
                                  <a:rPr lang="en-US" altLang="zh-CN" i="1">
                                    <a:solidFill>
                                      <a:schemeClr val="bg1"/>
                                    </a:solidFill>
                                    <a:latin typeface="Cambria Math" panose="02040503050406030204" pitchFamily="18" charset="0"/>
                                    <a:ea typeface="Lato" panose="020F0502020204030203" pitchFamily="34" charset="0"/>
                                    <a:cs typeface="Lato" panose="020F0502020204030203" pitchFamily="34" charset="0"/>
                                  </a:rPr>
                                </m:ctrlPr>
                              </m:fPr>
                              <m:num>
                                <m:r>
                                  <a:rPr lang="en-US" altLang="zh-CN" i="1">
                                    <a:solidFill>
                                      <a:schemeClr val="bg1"/>
                                    </a:solidFill>
                                    <a:latin typeface="Cambria Math" panose="02040503050406030204" pitchFamily="18" charset="0"/>
                                    <a:ea typeface="Lato" panose="020F0502020204030203" pitchFamily="34" charset="0"/>
                                    <a:cs typeface="Lato" panose="020F0502020204030203" pitchFamily="34" charset="0"/>
                                  </a:rPr>
                                  <m:t>𝑅</m:t>
                                </m:r>
                              </m:num>
                              <m:den>
                                <m:sSub>
                                  <m:sSubPr>
                                    <m:ctrlPr>
                                      <a:rPr lang="en-US" altLang="zh-CN" i="1">
                                        <a:solidFill>
                                          <a:schemeClr val="bg1"/>
                                        </a:solidFill>
                                        <a:latin typeface="Cambria Math" panose="02040503050406030204" pitchFamily="18" charset="0"/>
                                        <a:ea typeface="Lato" panose="020F0502020204030203" pitchFamily="34" charset="0"/>
                                        <a:cs typeface="Lato" panose="020F0502020204030203" pitchFamily="34" charset="0"/>
                                      </a:rPr>
                                    </m:ctrlPr>
                                  </m:sSubPr>
                                  <m:e>
                                    <m:r>
                                      <a:rPr lang="en-US" altLang="zh-CN" i="1">
                                        <a:solidFill>
                                          <a:schemeClr val="bg1"/>
                                        </a:solidFill>
                                        <a:latin typeface="Cambria Math" panose="02040503050406030204" pitchFamily="18" charset="0"/>
                                        <a:ea typeface="Lato" panose="020F0502020204030203" pitchFamily="34" charset="0"/>
                                        <a:cs typeface="Lato" panose="020F0502020204030203" pitchFamily="34" charset="0"/>
                                      </a:rPr>
                                      <m:t>𝑅</m:t>
                                    </m:r>
                                  </m:e>
                                  <m:sub>
                                    <m:r>
                                      <a:rPr lang="en-US" altLang="zh-CN" i="1">
                                        <a:solidFill>
                                          <a:schemeClr val="bg1"/>
                                        </a:solidFill>
                                        <a:latin typeface="Cambria Math" panose="02040503050406030204" pitchFamily="18" charset="0"/>
                                        <a:ea typeface="Lato" panose="020F0502020204030203" pitchFamily="34" charset="0"/>
                                        <a:cs typeface="Lato" panose="020F0502020204030203" pitchFamily="34" charset="0"/>
                                      </a:rPr>
                                      <m:t>𝑚𝑖𝑛</m:t>
                                    </m:r>
                                  </m:sub>
                                </m:sSub>
                              </m:den>
                            </m:f>
                          </m:e>
                        </m:d>
                      </m:e>
                    </m:func>
                  </m:oMath>
                </a14:m>
                <a:endParaRPr lang="zh-CN" altLang="en-US" dirty="0"/>
              </a:p>
            </p:txBody>
          </p:sp>
        </mc:Choice>
        <mc:Fallback xmlns="">
          <p:sp>
            <p:nvSpPr>
              <p:cNvPr id="3" name="矩形 2">
                <a:extLst>
                  <a:ext uri="{FF2B5EF4-FFF2-40B4-BE49-F238E27FC236}">
                    <a16:creationId xmlns:a16="http://schemas.microsoft.com/office/drawing/2014/main" id="{8D3D19D0-1E28-460D-A95E-FFB584A879AD}"/>
                  </a:ext>
                </a:extLst>
              </p:cNvPr>
              <p:cNvSpPr>
                <a:spLocks noRot="1" noChangeAspect="1" noMove="1" noResize="1" noEditPoints="1" noAdjustHandles="1" noChangeArrowheads="1" noChangeShapeType="1" noTextEdit="1"/>
              </p:cNvSpPr>
              <p:nvPr/>
            </p:nvSpPr>
            <p:spPr>
              <a:xfrm>
                <a:off x="3682258" y="3878397"/>
                <a:ext cx="1687963" cy="473335"/>
              </a:xfrm>
              <a:prstGeom prst="rect">
                <a:avLst/>
              </a:prstGeom>
              <a:blipFill>
                <a:blip r:embed="rId5"/>
                <a:stretch>
                  <a:fillRect l="-1083"/>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7C759ED7-F3C2-4B67-AF69-223C1FF2E969}"/>
              </a:ext>
            </a:extLst>
          </p:cNvPr>
          <p:cNvSpPr txBox="1"/>
          <p:nvPr/>
        </p:nvSpPr>
        <p:spPr>
          <a:xfrm>
            <a:off x="1126156" y="3291840"/>
            <a:ext cx="354584" cy="307777"/>
          </a:xfrm>
          <a:prstGeom prst="rect">
            <a:avLst/>
          </a:prstGeom>
          <a:noFill/>
        </p:spPr>
        <p:txBody>
          <a:bodyPr wrap="none" rtlCol="0">
            <a:spAutoFit/>
          </a:bodyPr>
          <a:lstStyle/>
          <a:p>
            <a:r>
              <a:rPr lang="en-US" altLang="zh-CN" dirty="0"/>
              <a:t>W</a:t>
            </a:r>
            <a:endParaRPr lang="zh-CN" altLang="en-US" dirty="0"/>
          </a:p>
        </p:txBody>
      </p:sp>
    </p:spTree>
    <p:extLst>
      <p:ext uri="{BB962C8B-B14F-4D97-AF65-F5344CB8AC3E}">
        <p14:creationId xmlns:p14="http://schemas.microsoft.com/office/powerpoint/2010/main" val="1170132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AD91DD-383B-4B2F-B11B-862237D549F0}"/>
              </a:ext>
            </a:extLst>
          </p:cNvPr>
          <p:cNvPicPr>
            <a:picLocks noChangeAspect="1"/>
          </p:cNvPicPr>
          <p:nvPr/>
        </p:nvPicPr>
        <p:blipFill>
          <a:blip r:embed="rId3"/>
          <a:stretch>
            <a:fillRect/>
          </a:stretch>
        </p:blipFill>
        <p:spPr>
          <a:xfrm>
            <a:off x="4711700" y="324427"/>
            <a:ext cx="4039164" cy="1428949"/>
          </a:xfrm>
          <a:prstGeom prst="rect">
            <a:avLst/>
          </a:prstGeom>
        </p:spPr>
      </p:pic>
      <p:sp>
        <p:nvSpPr>
          <p:cNvPr id="2" name="Rectangle 1">
            <a:extLst>
              <a:ext uri="{FF2B5EF4-FFF2-40B4-BE49-F238E27FC236}">
                <a16:creationId xmlns:a16="http://schemas.microsoft.com/office/drawing/2014/main" id="{0B5DB494-6308-45EF-8294-AFEB33F5F9A0}"/>
              </a:ext>
            </a:extLst>
          </p:cNvPr>
          <p:cNvSpPr/>
          <p:nvPr/>
        </p:nvSpPr>
        <p:spPr>
          <a:xfrm>
            <a:off x="577286" y="2045503"/>
            <a:ext cx="8268828" cy="1154675"/>
          </a:xfrm>
          <a:prstGeom prst="rect">
            <a:avLst/>
          </a:prstGeom>
        </p:spPr>
        <p:txBody>
          <a:bodyPr wrap="square">
            <a:spAutoFit/>
          </a:bodyPr>
          <a:lstStyle/>
          <a:p>
            <a:pPr marL="342900" indent="-342900">
              <a:lnSpc>
                <a:spcPct val="150000"/>
              </a:lnSpc>
              <a:buClr>
                <a:schemeClr val="bg1"/>
              </a:buClr>
              <a:buFont typeface="Arial" panose="020B0604020202020204" pitchFamily="34" charset="0"/>
              <a:buChar char="•"/>
            </a:pPr>
            <a:r>
              <a:rPr lang="en-GB" sz="1600" dirty="0">
                <a:solidFill>
                  <a:schemeClr val="bg1"/>
                </a:solidFill>
                <a:latin typeface="+mn-lt"/>
              </a:rPr>
              <a:t>Is robust in a real-world production environment</a:t>
            </a:r>
          </a:p>
          <a:p>
            <a:pPr marL="342900" indent="-342900">
              <a:lnSpc>
                <a:spcPct val="150000"/>
              </a:lnSpc>
              <a:buClr>
                <a:schemeClr val="bg1"/>
              </a:buClr>
              <a:buFont typeface="Arial" panose="020B0604020202020204" pitchFamily="34" charset="0"/>
              <a:buChar char="•"/>
            </a:pPr>
            <a:r>
              <a:rPr lang="en-GB" sz="1600" dirty="0">
                <a:solidFill>
                  <a:schemeClr val="bg1"/>
                </a:solidFill>
                <a:latin typeface="+mn-lt"/>
              </a:rPr>
              <a:t>Is both codec and browser agnostic</a:t>
            </a:r>
          </a:p>
          <a:p>
            <a:pPr marL="342900" indent="-342900">
              <a:lnSpc>
                <a:spcPct val="150000"/>
              </a:lnSpc>
              <a:buClr>
                <a:schemeClr val="bg1"/>
              </a:buClr>
              <a:buFont typeface="Arial" panose="020B0604020202020204" pitchFamily="34" charset="0"/>
              <a:buChar char="•"/>
            </a:pPr>
            <a:r>
              <a:rPr lang="en-GB" sz="1600" dirty="0">
                <a:solidFill>
                  <a:schemeClr val="bg1"/>
                </a:solidFill>
                <a:latin typeface="+mn-lt"/>
              </a:rPr>
              <a:t>Has the best performing adaption algorithms</a:t>
            </a:r>
          </a:p>
        </p:txBody>
      </p:sp>
      <p:pic>
        <p:nvPicPr>
          <p:cNvPr id="4" name="Picture 3" descr="ânetflix logoâçå¾çæç´¢ç»æ">
            <a:extLst>
              <a:ext uri="{FF2B5EF4-FFF2-40B4-BE49-F238E27FC236}">
                <a16:creationId xmlns:a16="http://schemas.microsoft.com/office/drawing/2014/main" id="{E84D4EC1-9C98-423B-936D-B78B971C42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4073" y="4085626"/>
            <a:ext cx="1615854" cy="4367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âyoutube logoâçå¾çæç´¢ç»æ">
            <a:extLst>
              <a:ext uri="{FF2B5EF4-FFF2-40B4-BE49-F238E27FC236}">
                <a16:creationId xmlns:a16="http://schemas.microsoft.com/office/drawing/2014/main" id="{AF7EECE1-C660-4EC4-B6DC-313230BB42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504" y="3679221"/>
            <a:ext cx="1872929" cy="1249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âhulu logoâçå¾çæç´¢ç»æ">
            <a:extLst>
              <a:ext uri="{FF2B5EF4-FFF2-40B4-BE49-F238E27FC236}">
                <a16:creationId xmlns:a16="http://schemas.microsoft.com/office/drawing/2014/main" id="{2F4C58F3-08D3-4D94-8AD3-941ACBB8E1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3504" y="3788965"/>
            <a:ext cx="1615855" cy="1030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905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976AF75-3744-47D2-B1FB-22762D2726CA}"/>
              </a:ext>
            </a:extLst>
          </p:cNvPr>
          <p:cNvGrpSpPr/>
          <p:nvPr/>
        </p:nvGrpSpPr>
        <p:grpSpPr>
          <a:xfrm>
            <a:off x="269239" y="719921"/>
            <a:ext cx="8686118" cy="3982565"/>
            <a:chOff x="269239" y="719921"/>
            <a:chExt cx="8686118" cy="3982565"/>
          </a:xfrm>
        </p:grpSpPr>
        <p:pic>
          <p:nvPicPr>
            <p:cNvPr id="14" name="Picture 13">
              <a:extLst>
                <a:ext uri="{FF2B5EF4-FFF2-40B4-BE49-F238E27FC236}">
                  <a16:creationId xmlns:a16="http://schemas.microsoft.com/office/drawing/2014/main" id="{59FC3FF2-7537-0546-A897-97CAE3E04045}"/>
                </a:ext>
              </a:extLst>
            </p:cNvPr>
            <p:cNvPicPr>
              <a:picLocks noChangeAspect="1"/>
            </p:cNvPicPr>
            <p:nvPr/>
          </p:nvPicPr>
          <p:blipFill rotWithShape="1">
            <a:blip r:embed="rId3"/>
            <a:srcRect l="4792" t="12636" r="6089" b="14423"/>
            <a:stretch/>
          </p:blipFill>
          <p:spPr>
            <a:xfrm>
              <a:off x="2703243" y="719921"/>
              <a:ext cx="6252114" cy="3982565"/>
            </a:xfrm>
            <a:prstGeom prst="rect">
              <a:avLst/>
            </a:prstGeom>
          </p:spPr>
        </p:pic>
        <p:sp>
          <p:nvSpPr>
            <p:cNvPr id="3" name="TextBox 2">
              <a:extLst>
                <a:ext uri="{FF2B5EF4-FFF2-40B4-BE49-F238E27FC236}">
                  <a16:creationId xmlns:a16="http://schemas.microsoft.com/office/drawing/2014/main" id="{99A2F3C3-5A63-47DF-948C-166EEE3D11D5}"/>
                </a:ext>
              </a:extLst>
            </p:cNvPr>
            <p:cNvSpPr txBox="1"/>
            <p:nvPr/>
          </p:nvSpPr>
          <p:spPr>
            <a:xfrm>
              <a:off x="269239" y="1435394"/>
              <a:ext cx="2578100" cy="677108"/>
            </a:xfrm>
            <a:prstGeom prst="rect">
              <a:avLst/>
            </a:prstGeom>
            <a:noFill/>
          </p:spPr>
          <p:txBody>
            <a:bodyPr wrap="square" rtlCol="0">
              <a:spAutoFit/>
            </a:bodyPr>
            <a:lstStyle/>
            <a:p>
              <a:pPr algn="ctr"/>
              <a:r>
                <a:rPr lang="en-GB" sz="2400" b="1" dirty="0">
                  <a:solidFill>
                    <a:schemeClr val="bg1"/>
                  </a:solidFill>
                </a:rPr>
                <a:t>Our algorithm</a:t>
              </a:r>
            </a:p>
            <a:p>
              <a:pPr lvl="8" algn="ctr">
                <a:buClr>
                  <a:schemeClr val="bg1"/>
                </a:buClr>
              </a:pPr>
              <a:r>
                <a:rPr lang="en-GB" dirty="0">
                  <a:solidFill>
                    <a:schemeClr val="bg1"/>
                  </a:solidFill>
                </a:rPr>
                <a:t> </a:t>
              </a:r>
              <a:r>
                <a:rPr lang="en-GB" dirty="0">
                  <a:solidFill>
                    <a:schemeClr val="bg1">
                      <a:lumMod val="50000"/>
                    </a:schemeClr>
                  </a:solidFill>
                </a:rPr>
                <a:t>Smooth </a:t>
              </a:r>
              <a:r>
                <a:rPr lang="en-GB" sz="1200" dirty="0">
                  <a:solidFill>
                    <a:schemeClr val="bg1"/>
                  </a:solidFill>
                </a:rPr>
                <a:t>&amp;</a:t>
              </a:r>
              <a:r>
                <a:rPr lang="en-GB" dirty="0">
                  <a:solidFill>
                    <a:schemeClr val="bg1">
                      <a:lumMod val="50000"/>
                    </a:schemeClr>
                  </a:solidFill>
                </a:rPr>
                <a:t> balanced </a:t>
              </a:r>
              <a:r>
                <a:rPr lang="en-GB" sz="1200" dirty="0">
                  <a:solidFill>
                    <a:schemeClr val="bg1"/>
                  </a:solidFill>
                </a:rPr>
                <a:t>&amp;</a:t>
              </a:r>
              <a:r>
                <a:rPr lang="en-GB" dirty="0">
                  <a:solidFill>
                    <a:schemeClr val="bg1">
                      <a:lumMod val="50000"/>
                    </a:schemeClr>
                  </a:solidFill>
                </a:rPr>
                <a:t> HD</a:t>
              </a:r>
            </a:p>
          </p:txBody>
        </p:sp>
        <p:sp>
          <p:nvSpPr>
            <p:cNvPr id="2" name="矩形 1"/>
            <p:cNvSpPr/>
            <p:nvPr/>
          </p:nvSpPr>
          <p:spPr>
            <a:xfrm>
              <a:off x="884718" y="3397968"/>
              <a:ext cx="4572000" cy="496996"/>
            </a:xfrm>
            <a:prstGeom prst="rect">
              <a:avLst/>
            </a:prstGeom>
          </p:spPr>
          <p:txBody>
            <a:bodyPr>
              <a:spAutoFit/>
            </a:bodyPr>
            <a:lstStyle/>
            <a:p>
              <a:pPr lvl="6">
                <a:lnSpc>
                  <a:spcPct val="150000"/>
                </a:lnSpc>
              </a:pPr>
              <a:r>
                <a:rPr lang="en-GB" altLang="zh-CN" sz="2000" b="1" dirty="0">
                  <a:solidFill>
                    <a:schemeClr val="bg1"/>
                  </a:solidFill>
                </a:rPr>
                <a:t>Traditional</a:t>
              </a:r>
            </a:p>
          </p:txBody>
        </p:sp>
        <p:sp>
          <p:nvSpPr>
            <p:cNvPr id="6" name="矩形 5"/>
            <p:cNvSpPr/>
            <p:nvPr/>
          </p:nvSpPr>
          <p:spPr>
            <a:xfrm>
              <a:off x="1158179" y="2325527"/>
              <a:ext cx="800219" cy="923330"/>
            </a:xfrm>
            <a:prstGeom prst="rect">
              <a:avLst/>
            </a:prstGeom>
          </p:spPr>
          <p:txBody>
            <a:bodyPr wrap="none">
              <a:spAutoFit/>
            </a:bodyPr>
            <a:lstStyle/>
            <a:p>
              <a:pPr lvl="6">
                <a:lnSpc>
                  <a:spcPct val="150000"/>
                </a:lnSpc>
              </a:pPr>
              <a:r>
                <a:rPr lang="en-GB" altLang="zh-CN" sz="3600" b="1" dirty="0">
                  <a:solidFill>
                    <a:srgbClr val="FF8E00"/>
                  </a:solidFill>
                </a:rPr>
                <a:t>VS</a:t>
              </a:r>
            </a:p>
          </p:txBody>
        </p:sp>
        <p:cxnSp>
          <p:nvCxnSpPr>
            <p:cNvPr id="8" name="直接连接符 7"/>
            <p:cNvCxnSpPr/>
            <p:nvPr/>
          </p:nvCxnSpPr>
          <p:spPr>
            <a:xfrm>
              <a:off x="487680" y="2400082"/>
              <a:ext cx="21412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87680" y="3184942"/>
              <a:ext cx="21412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EFFA9123-F0C5-4FD3-96F9-E3199DDBDDE0}"/>
              </a:ext>
            </a:extLst>
          </p:cNvPr>
          <p:cNvPicPr>
            <a:picLocks noChangeAspect="1"/>
          </p:cNvPicPr>
          <p:nvPr/>
        </p:nvPicPr>
        <p:blipFill>
          <a:blip r:embed="rId4"/>
          <a:stretch>
            <a:fillRect/>
          </a:stretch>
        </p:blipFill>
        <p:spPr>
          <a:xfrm>
            <a:off x="3517838" y="1032865"/>
            <a:ext cx="4655559" cy="2862099"/>
          </a:xfrm>
          <a:prstGeom prst="rect">
            <a:avLst/>
          </a:prstGeom>
        </p:spPr>
      </p:pic>
      <p:pic>
        <p:nvPicPr>
          <p:cNvPr id="7" name="图片 6">
            <a:extLst>
              <a:ext uri="{FF2B5EF4-FFF2-40B4-BE49-F238E27FC236}">
                <a16:creationId xmlns:a16="http://schemas.microsoft.com/office/drawing/2014/main" id="{D0B4D815-D5EB-4D07-A782-96743BE3E3B1}"/>
              </a:ext>
            </a:extLst>
          </p:cNvPr>
          <p:cNvPicPr>
            <a:picLocks noChangeAspect="1"/>
          </p:cNvPicPr>
          <p:nvPr/>
        </p:nvPicPr>
        <p:blipFill>
          <a:blip r:embed="rId5"/>
          <a:stretch>
            <a:fillRect/>
          </a:stretch>
        </p:blipFill>
        <p:spPr>
          <a:xfrm>
            <a:off x="4715780" y="1561460"/>
            <a:ext cx="208645" cy="734064"/>
          </a:xfrm>
          <a:prstGeom prst="rect">
            <a:avLst/>
          </a:prstGeom>
        </p:spPr>
      </p:pic>
      <p:pic>
        <p:nvPicPr>
          <p:cNvPr id="11" name="图片 10">
            <a:extLst>
              <a:ext uri="{FF2B5EF4-FFF2-40B4-BE49-F238E27FC236}">
                <a16:creationId xmlns:a16="http://schemas.microsoft.com/office/drawing/2014/main" id="{ECC3F731-AF56-4EB2-83F6-B8B027652723}"/>
              </a:ext>
            </a:extLst>
          </p:cNvPr>
          <p:cNvPicPr>
            <a:picLocks noChangeAspect="1"/>
          </p:cNvPicPr>
          <p:nvPr/>
        </p:nvPicPr>
        <p:blipFill>
          <a:blip r:embed="rId5"/>
          <a:stretch>
            <a:fillRect/>
          </a:stretch>
        </p:blipFill>
        <p:spPr>
          <a:xfrm>
            <a:off x="1313456" y="719921"/>
            <a:ext cx="980192" cy="3448554"/>
          </a:xfrm>
          <a:prstGeom prst="rect">
            <a:avLst/>
          </a:prstGeom>
          <a:ln>
            <a:solidFill>
              <a:schemeClr val="bg1"/>
            </a:solidFill>
          </a:ln>
        </p:spPr>
      </p:pic>
    </p:spTree>
    <p:extLst>
      <p:ext uri="{BB962C8B-B14F-4D97-AF65-F5344CB8AC3E}">
        <p14:creationId xmlns:p14="http://schemas.microsoft.com/office/powerpoint/2010/main" val="1618299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400000" y="400000"/>
                                    </p:animScale>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42" presetClass="path" presetSubtype="0" accel="50000" decel="50000" fill="hold" nodeType="withEffect">
                                  <p:stCondLst>
                                    <p:cond delay="0"/>
                                  </p:stCondLst>
                                  <p:childTnLst>
                                    <p:animMotion origin="layout" path="M -3.33333E-6 5.55112E-17 L -0.31284 0.125 " pathEditMode="relative" rAng="0" ptsTypes="AA">
                                      <p:cBhvr>
                                        <p:cTn id="10" dur="2000" fill="hold"/>
                                        <p:tgtEl>
                                          <p:spTgt spid="7"/>
                                        </p:tgtEl>
                                        <p:attrNameLst>
                                          <p:attrName>ppt_x</p:attrName>
                                          <p:attrName>ppt_y</p:attrName>
                                        </p:attrNameLst>
                                      </p:cBhvr>
                                      <p:rCtr x="-15642" y="6235"/>
                                    </p:animMotion>
                                  </p:childTnLst>
                                </p:cTn>
                              </p:par>
                            </p:childTnLst>
                          </p:cTn>
                        </p:par>
                        <p:par>
                          <p:cTn id="11" fill="hold">
                            <p:stCondLst>
                              <p:cond delay="2000"/>
                            </p:stCondLst>
                            <p:childTnLst>
                              <p:par>
                                <p:cTn id="12" presetID="22" presetClass="exit" presetSubtype="4" fill="hold" nodeType="afterEffect">
                                  <p:stCondLst>
                                    <p:cond delay="0"/>
                                  </p:stCondLst>
                                  <p:childTnLst>
                                    <p:animEffect transition="out" filter="wipe(down)">
                                      <p:cBhvr>
                                        <p:cTn id="13" dur="100"/>
                                        <p:tgtEl>
                                          <p:spTgt spid="7"/>
                                        </p:tgtEl>
                                      </p:cBhvr>
                                    </p:animEffect>
                                    <p:set>
                                      <p:cBhvr>
                                        <p:cTn id="14" dur="1" fill="hold">
                                          <p:stCondLst>
                                            <p:cond delay="99"/>
                                          </p:stCondLst>
                                        </p:cTn>
                                        <p:tgtEl>
                                          <p:spTgt spid="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FC3FF2-7537-0546-A897-97CAE3E04045}"/>
              </a:ext>
            </a:extLst>
          </p:cNvPr>
          <p:cNvPicPr>
            <a:picLocks noChangeAspect="1"/>
          </p:cNvPicPr>
          <p:nvPr/>
        </p:nvPicPr>
        <p:blipFill rotWithShape="1">
          <a:blip r:embed="rId3"/>
          <a:srcRect l="4792" t="12636" r="6089" b="14423"/>
          <a:stretch/>
        </p:blipFill>
        <p:spPr>
          <a:xfrm>
            <a:off x="226743" y="719921"/>
            <a:ext cx="6252114" cy="3982565"/>
          </a:xfrm>
          <a:prstGeom prst="rect">
            <a:avLst/>
          </a:prstGeom>
        </p:spPr>
      </p:pic>
      <p:sp>
        <p:nvSpPr>
          <p:cNvPr id="5" name="TextBox 4">
            <a:extLst>
              <a:ext uri="{FF2B5EF4-FFF2-40B4-BE49-F238E27FC236}">
                <a16:creationId xmlns:a16="http://schemas.microsoft.com/office/drawing/2014/main" id="{03F0AEE7-4CDD-46A3-9BF1-FED9D631C4F7}"/>
              </a:ext>
            </a:extLst>
          </p:cNvPr>
          <p:cNvSpPr txBox="1"/>
          <p:nvPr/>
        </p:nvSpPr>
        <p:spPr>
          <a:xfrm>
            <a:off x="6107812" y="1032865"/>
            <a:ext cx="3471085" cy="2078005"/>
          </a:xfrm>
          <a:prstGeom prst="rect">
            <a:avLst/>
          </a:prstGeom>
          <a:noFill/>
        </p:spPr>
        <p:txBody>
          <a:bodyPr wrap="square" rtlCol="0">
            <a:spAutoFit/>
          </a:bodyPr>
          <a:lstStyle/>
          <a:p>
            <a:pPr>
              <a:lnSpc>
                <a:spcPct val="150000"/>
              </a:lnSpc>
            </a:pPr>
            <a:r>
              <a:rPr lang="en-GB" sz="2400" b="1" dirty="0">
                <a:solidFill>
                  <a:schemeClr val="bg1"/>
                </a:solidFill>
              </a:rPr>
              <a:t>Network Condition</a:t>
            </a:r>
          </a:p>
          <a:p>
            <a:pPr marL="285750" indent="-285750">
              <a:lnSpc>
                <a:spcPct val="150000"/>
              </a:lnSpc>
              <a:buClr>
                <a:schemeClr val="bg1"/>
              </a:buClr>
              <a:buFont typeface="Arial" panose="020B0604020202020204" pitchFamily="34" charset="0"/>
              <a:buChar char="•"/>
            </a:pPr>
            <a:r>
              <a:rPr lang="en-GB" sz="1600" b="1" dirty="0">
                <a:solidFill>
                  <a:schemeClr val="bg1"/>
                </a:solidFill>
              </a:rPr>
              <a:t>real-time</a:t>
            </a:r>
          </a:p>
          <a:p>
            <a:pPr marL="285750" indent="-285750">
              <a:lnSpc>
                <a:spcPct val="150000"/>
              </a:lnSpc>
              <a:buClr>
                <a:schemeClr val="bg1"/>
              </a:buClr>
              <a:buFont typeface="Arial" panose="020B0604020202020204" pitchFamily="34" charset="0"/>
              <a:buChar char="•"/>
            </a:pPr>
            <a:r>
              <a:rPr lang="en-GB" sz="1600" b="1" dirty="0">
                <a:solidFill>
                  <a:schemeClr val="bg1"/>
                </a:solidFill>
              </a:rPr>
              <a:t>500 – 2000 kbps</a:t>
            </a:r>
          </a:p>
          <a:p>
            <a:pPr marL="285750" indent="-285750">
              <a:lnSpc>
                <a:spcPct val="150000"/>
              </a:lnSpc>
              <a:buClr>
                <a:schemeClr val="bg1"/>
              </a:buClr>
              <a:buFont typeface="Arial" panose="020B0604020202020204" pitchFamily="34" charset="0"/>
              <a:buChar char="•"/>
            </a:pPr>
            <a:r>
              <a:rPr lang="en-GB" sz="1600" b="1" dirty="0">
                <a:solidFill>
                  <a:schemeClr val="bg1"/>
                </a:solidFill>
              </a:rPr>
              <a:t>2000 – 4000 kbps</a:t>
            </a:r>
          </a:p>
          <a:p>
            <a:pPr marL="285750" indent="-285750">
              <a:lnSpc>
                <a:spcPct val="150000"/>
              </a:lnSpc>
              <a:buClr>
                <a:schemeClr val="bg1"/>
              </a:buClr>
              <a:buFont typeface="Arial" panose="020B0604020202020204" pitchFamily="34" charset="0"/>
              <a:buChar char="•"/>
            </a:pPr>
            <a:r>
              <a:rPr lang="en-GB" sz="1600" b="1" dirty="0">
                <a:solidFill>
                  <a:schemeClr val="bg1"/>
                </a:solidFill>
              </a:rPr>
              <a:t>4000 – 20000 kbps</a:t>
            </a:r>
            <a:endParaRPr lang="en-GB" sz="1800" b="1" dirty="0">
              <a:solidFill>
                <a:schemeClr val="bg1"/>
              </a:solidFill>
            </a:endParaRPr>
          </a:p>
        </p:txBody>
      </p:sp>
      <p:pic>
        <p:nvPicPr>
          <p:cNvPr id="7" name="图片 6">
            <a:extLst>
              <a:ext uri="{FF2B5EF4-FFF2-40B4-BE49-F238E27FC236}">
                <a16:creationId xmlns:a16="http://schemas.microsoft.com/office/drawing/2014/main" id="{BDF8F8F3-D7BA-45BD-B88E-4ABC2FFFCE85}"/>
              </a:ext>
            </a:extLst>
          </p:cNvPr>
          <p:cNvPicPr>
            <a:picLocks noChangeAspect="1"/>
          </p:cNvPicPr>
          <p:nvPr/>
        </p:nvPicPr>
        <p:blipFill>
          <a:blip r:embed="rId4"/>
          <a:stretch>
            <a:fillRect/>
          </a:stretch>
        </p:blipFill>
        <p:spPr>
          <a:xfrm>
            <a:off x="1037686" y="1032865"/>
            <a:ext cx="4651914" cy="2886279"/>
          </a:xfrm>
          <a:prstGeom prst="rect">
            <a:avLst/>
          </a:prstGeom>
        </p:spPr>
      </p:pic>
    </p:spTree>
    <p:extLst>
      <p:ext uri="{BB962C8B-B14F-4D97-AF65-F5344CB8AC3E}">
        <p14:creationId xmlns:p14="http://schemas.microsoft.com/office/powerpoint/2010/main" val="2160265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smooth">
            <a:hlinkClick r:id="" action="ppaction://media"/>
            <a:extLst>
              <a:ext uri="{FF2B5EF4-FFF2-40B4-BE49-F238E27FC236}">
                <a16:creationId xmlns:a16="http://schemas.microsoft.com/office/drawing/2014/main" id="{24EBF1DA-4ABA-1C46-911C-F66B2AFA72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804"/>
            <a:ext cx="9140790" cy="5141695"/>
          </a:xfrm>
          <a:prstGeom prst="rect">
            <a:avLst/>
          </a:prstGeom>
        </p:spPr>
      </p:pic>
      <p:sp>
        <p:nvSpPr>
          <p:cNvPr id="5" name="Google Shape;176;p18">
            <a:extLst>
              <a:ext uri="{FF2B5EF4-FFF2-40B4-BE49-F238E27FC236}">
                <a16:creationId xmlns:a16="http://schemas.microsoft.com/office/drawing/2014/main" id="{1BF55BC3-F381-6445-9139-B582E3FDD909}"/>
              </a:ext>
            </a:extLst>
          </p:cNvPr>
          <p:cNvSpPr txBox="1">
            <a:spLocks/>
          </p:cNvSpPr>
          <p:nvPr/>
        </p:nvSpPr>
        <p:spPr>
          <a:xfrm>
            <a:off x="3616694" y="1811355"/>
            <a:ext cx="1907402" cy="539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lvl="2"/>
            <a:r>
              <a:rPr lang="en-US" altLang="zh-CN" sz="3200" dirty="0">
                <a:solidFill>
                  <a:srgbClr val="5E73BC"/>
                </a:solidFill>
                <a:latin typeface="微软雅黑" panose="020B0503020204020204" pitchFamily="34" charset="-122"/>
                <a:ea typeface="微软雅黑" panose="020B0503020204020204" pitchFamily="34" charset="-122"/>
              </a:rPr>
              <a:t>Smooth</a:t>
            </a:r>
            <a:r>
              <a:rPr lang="zh-CN" altLang="en-US" sz="4400" dirty="0">
                <a:solidFill>
                  <a:srgbClr val="5E73BC"/>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84523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balance">
            <a:hlinkClick r:id="" action="ppaction://media"/>
            <a:extLst>
              <a:ext uri="{FF2B5EF4-FFF2-40B4-BE49-F238E27FC236}">
                <a16:creationId xmlns:a16="http://schemas.microsoft.com/office/drawing/2014/main" id="{1D715A16-81C8-D84F-8EEF-1633D9B6A2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3999" cy="5143500"/>
          </a:xfrm>
          <a:prstGeom prst="rect">
            <a:avLst/>
          </a:prstGeom>
        </p:spPr>
      </p:pic>
      <p:sp>
        <p:nvSpPr>
          <p:cNvPr id="4" name="Google Shape;176;p18">
            <a:extLst>
              <a:ext uri="{FF2B5EF4-FFF2-40B4-BE49-F238E27FC236}">
                <a16:creationId xmlns:a16="http://schemas.microsoft.com/office/drawing/2014/main" id="{B63FFC88-F071-5F41-B0D5-C49787B67247}"/>
              </a:ext>
            </a:extLst>
          </p:cNvPr>
          <p:cNvSpPr txBox="1">
            <a:spLocks/>
          </p:cNvSpPr>
          <p:nvPr/>
        </p:nvSpPr>
        <p:spPr>
          <a:xfrm>
            <a:off x="3539692" y="1760335"/>
            <a:ext cx="2064614" cy="811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lvl="2"/>
            <a:r>
              <a:rPr lang="en-US" altLang="zh-CN" sz="3200" dirty="0">
                <a:solidFill>
                  <a:srgbClr val="6A9C5F"/>
                </a:solidFill>
                <a:latin typeface="微软雅黑" panose="020B0503020204020204" pitchFamily="34" charset="-122"/>
                <a:ea typeface="微软雅黑" panose="020B0503020204020204" pitchFamily="34" charset="-122"/>
              </a:rPr>
              <a:t>Balanced</a:t>
            </a:r>
            <a:r>
              <a:rPr lang="zh-CN" altLang="en-US" sz="4400" dirty="0">
                <a:solidFill>
                  <a:srgbClr val="FF8E00"/>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24534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HD">
            <a:hlinkClick r:id="" action="ppaction://media"/>
            <a:extLst>
              <a:ext uri="{FF2B5EF4-FFF2-40B4-BE49-F238E27FC236}">
                <a16:creationId xmlns:a16="http://schemas.microsoft.com/office/drawing/2014/main" id="{80F855EF-7AAB-6241-977C-1E042DB626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4" name="Google Shape;176;p18">
            <a:extLst>
              <a:ext uri="{FF2B5EF4-FFF2-40B4-BE49-F238E27FC236}">
                <a16:creationId xmlns:a16="http://schemas.microsoft.com/office/drawing/2014/main" id="{ECAA0844-1CDF-484E-BC1A-62230D6D9050}"/>
              </a:ext>
            </a:extLst>
          </p:cNvPr>
          <p:cNvSpPr txBox="1">
            <a:spLocks/>
          </p:cNvSpPr>
          <p:nvPr/>
        </p:nvSpPr>
        <p:spPr>
          <a:xfrm>
            <a:off x="4018553" y="1760335"/>
            <a:ext cx="1106894" cy="811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lvl="2"/>
            <a:r>
              <a:rPr lang="en-US" altLang="zh-CN" sz="4400" dirty="0">
                <a:solidFill>
                  <a:srgbClr val="746786"/>
                </a:solidFill>
                <a:latin typeface="微软雅黑" panose="020B0503020204020204" pitchFamily="34" charset="-122"/>
                <a:ea typeface="微软雅黑" panose="020B0503020204020204" pitchFamily="34" charset="-122"/>
              </a:rPr>
              <a:t>HD</a:t>
            </a:r>
            <a:r>
              <a:rPr lang="zh-CN" altLang="en-US" sz="4400" dirty="0">
                <a:solidFill>
                  <a:srgbClr val="FF8E00"/>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9585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endParaRPr>
          </a:p>
        </p:txBody>
      </p:sp>
      <p:sp>
        <p:nvSpPr>
          <p:cNvPr id="6" name="Google Shape;176;p18">
            <a:extLst>
              <a:ext uri="{FF2B5EF4-FFF2-40B4-BE49-F238E27FC236}">
                <a16:creationId xmlns:a16="http://schemas.microsoft.com/office/drawing/2014/main" id="{241A1A28-742E-8747-935F-787C691B3419}"/>
              </a:ext>
            </a:extLst>
          </p:cNvPr>
          <p:cNvSpPr txBox="1">
            <a:spLocks/>
          </p:cNvSpPr>
          <p:nvPr/>
        </p:nvSpPr>
        <p:spPr>
          <a:xfrm>
            <a:off x="2704709" y="2946937"/>
            <a:ext cx="5157489" cy="54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altLang="zh-CN" sz="1400" b="0" spc="300" dirty="0">
                <a:solidFill>
                  <a:schemeClr val="bg1">
                    <a:lumMod val="65000"/>
                  </a:schemeClr>
                </a:solidFill>
                <a:latin typeface="微软雅黑" panose="020B0503020204020204" pitchFamily="34" charset="-122"/>
                <a:ea typeface="微软雅黑" panose="020B0503020204020204" pitchFamily="34" charset="-122"/>
              </a:rPr>
              <a:t>19</a:t>
            </a:r>
            <a:r>
              <a:rPr lang="zh-CN" altLang="en-US" sz="1400" b="0" spc="300" dirty="0">
                <a:solidFill>
                  <a:schemeClr val="bg1">
                    <a:lumMod val="65000"/>
                  </a:schemeClr>
                </a:solidFill>
                <a:latin typeface="微软雅黑" panose="020B0503020204020204" pitchFamily="34" charset="-122"/>
                <a:ea typeface="微软雅黑" panose="020B0503020204020204" pitchFamily="34" charset="-122"/>
              </a:rPr>
              <a:t>组课题</a:t>
            </a:r>
            <a:r>
              <a:rPr lang="en-US" altLang="zh-CN" sz="1400" b="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1400" b="0" spc="300" dirty="0">
                <a:solidFill>
                  <a:schemeClr val="bg1">
                    <a:lumMod val="65000"/>
                  </a:schemeClr>
                </a:solidFill>
                <a:latin typeface="微软雅黑" panose="020B0503020204020204" pitchFamily="34" charset="-122"/>
                <a:ea typeface="微软雅黑" panose="020B0503020204020204" pitchFamily="34" charset="-122"/>
              </a:rPr>
              <a:t>质量感知的媒体传输优化</a:t>
            </a:r>
          </a:p>
        </p:txBody>
      </p:sp>
      <p:pic>
        <p:nvPicPr>
          <p:cNvPr id="15" name="图片 14">
            <a:extLst>
              <a:ext uri="{FF2B5EF4-FFF2-40B4-BE49-F238E27FC236}">
                <a16:creationId xmlns:a16="http://schemas.microsoft.com/office/drawing/2014/main" id="{DB6BC1A2-28B9-4FB2-8C8D-2213082076CA}"/>
              </a:ext>
            </a:extLst>
          </p:cNvPr>
          <p:cNvPicPr>
            <a:picLocks noChangeAspect="1"/>
          </p:cNvPicPr>
          <p:nvPr/>
        </p:nvPicPr>
        <p:blipFill>
          <a:blip r:embed="rId3"/>
          <a:stretch>
            <a:fillRect/>
          </a:stretch>
        </p:blipFill>
        <p:spPr>
          <a:xfrm>
            <a:off x="214208" y="132301"/>
            <a:ext cx="1416029" cy="391787"/>
          </a:xfrm>
          <a:prstGeom prst="rect">
            <a:avLst/>
          </a:prstGeom>
        </p:spPr>
      </p:pic>
      <p:sp>
        <p:nvSpPr>
          <p:cNvPr id="10" name="Google Shape;176;p18">
            <a:extLst>
              <a:ext uri="{FF2B5EF4-FFF2-40B4-BE49-F238E27FC236}">
                <a16:creationId xmlns:a16="http://schemas.microsoft.com/office/drawing/2014/main" id="{F2676D1A-346D-48CF-BA64-2E65FB651B96}"/>
              </a:ext>
            </a:extLst>
          </p:cNvPr>
          <p:cNvSpPr txBox="1">
            <a:spLocks/>
          </p:cNvSpPr>
          <p:nvPr/>
        </p:nvSpPr>
        <p:spPr>
          <a:xfrm>
            <a:off x="2704709" y="1412020"/>
            <a:ext cx="3933250" cy="12671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lvl="2"/>
            <a:r>
              <a:rPr lang="en-US" altLang="zh-CN" sz="9600" dirty="0">
                <a:solidFill>
                  <a:srgbClr val="FF8E00"/>
                </a:solidFill>
                <a:latin typeface="微软雅黑" panose="020B0503020204020204" pitchFamily="34" charset="-122"/>
                <a:ea typeface="微软雅黑" panose="020B0503020204020204" pitchFamily="34" charset="-122"/>
              </a:rPr>
              <a:t>Q&amp;A</a:t>
            </a:r>
            <a:endParaRPr lang="zh-CN" altLang="en-US" sz="9600" dirty="0">
              <a:solidFill>
                <a:srgbClr val="FF8E0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7192652" y="279610"/>
            <a:ext cx="1648967" cy="258778"/>
            <a:chOff x="7124638" y="279610"/>
            <a:chExt cx="1648967" cy="258778"/>
          </a:xfrm>
        </p:grpSpPr>
        <p:pic>
          <p:nvPicPr>
            <p:cNvPr id="11" name="图片 10">
              <a:extLst>
                <a:ext uri="{FF2B5EF4-FFF2-40B4-BE49-F238E27FC236}">
                  <a16:creationId xmlns:a16="http://schemas.microsoft.com/office/drawing/2014/main" id="{367646CD-022B-4141-AFA2-6DC6C543B0C5}"/>
                </a:ext>
              </a:extLst>
            </p:cNvPr>
            <p:cNvPicPr>
              <a:picLocks noChangeAspect="1"/>
            </p:cNvPicPr>
            <p:nvPr/>
          </p:nvPicPr>
          <p:blipFill>
            <a:blip r:embed="rId4"/>
            <a:stretch>
              <a:fillRect/>
            </a:stretch>
          </p:blipFill>
          <p:spPr>
            <a:xfrm>
              <a:off x="8236264" y="279610"/>
              <a:ext cx="537341" cy="244478"/>
            </a:xfrm>
            <a:prstGeom prst="rect">
              <a:avLst/>
            </a:prstGeom>
          </p:spPr>
        </p:pic>
        <p:pic>
          <p:nvPicPr>
            <p:cNvPr id="13" name="图片 12">
              <a:extLst>
                <a:ext uri="{FF2B5EF4-FFF2-40B4-BE49-F238E27FC236}">
                  <a16:creationId xmlns:a16="http://schemas.microsoft.com/office/drawing/2014/main" id="{34797D5A-B43C-4195-9C50-83854E21CF1D}"/>
                </a:ext>
              </a:extLst>
            </p:cNvPr>
            <p:cNvPicPr>
              <a:picLocks noChangeAspect="1"/>
            </p:cNvPicPr>
            <p:nvPr/>
          </p:nvPicPr>
          <p:blipFill>
            <a:blip r:embed="rId5"/>
            <a:stretch>
              <a:fillRect/>
            </a:stretch>
          </p:blipFill>
          <p:spPr>
            <a:xfrm>
              <a:off x="7124638" y="279610"/>
              <a:ext cx="999528" cy="258778"/>
            </a:xfrm>
            <a:prstGeom prst="rect">
              <a:avLst/>
            </a:prstGeom>
          </p:spPr>
        </p:pic>
        <p:cxnSp>
          <p:nvCxnSpPr>
            <p:cNvPr id="7" name="直接连接符 6"/>
            <p:cNvCxnSpPr/>
            <p:nvPr/>
          </p:nvCxnSpPr>
          <p:spPr>
            <a:xfrm>
              <a:off x="8142624" y="279610"/>
              <a:ext cx="0" cy="2157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5732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8164"/>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Google Shape;176;p18">
            <a:extLst>
              <a:ext uri="{FF2B5EF4-FFF2-40B4-BE49-F238E27FC236}">
                <a16:creationId xmlns:a16="http://schemas.microsoft.com/office/drawing/2014/main" id="{F2676D1A-346D-48CF-BA64-2E65FB651B96}"/>
              </a:ext>
            </a:extLst>
          </p:cNvPr>
          <p:cNvSpPr txBox="1">
            <a:spLocks/>
          </p:cNvSpPr>
          <p:nvPr/>
        </p:nvSpPr>
        <p:spPr>
          <a:xfrm>
            <a:off x="2466963" y="1594490"/>
            <a:ext cx="3857680" cy="12671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altLang="zh-CN" sz="8000" dirty="0">
                <a:solidFill>
                  <a:srgbClr val="FF8E00"/>
                </a:solidFill>
                <a:latin typeface="微软雅黑" panose="020B0503020204020204" pitchFamily="34" charset="-122"/>
                <a:ea typeface="微软雅黑" panose="020B0503020204020204" pitchFamily="34" charset="-122"/>
              </a:rPr>
              <a:t>Thanks</a:t>
            </a:r>
            <a:endParaRPr lang="zh-CN" altLang="en-US" sz="8000" dirty="0">
              <a:solidFill>
                <a:srgbClr val="FF8E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563998" y="3332454"/>
            <a:ext cx="3816691" cy="391787"/>
            <a:chOff x="2346272" y="3256865"/>
            <a:chExt cx="3816691" cy="391787"/>
          </a:xfrm>
        </p:grpSpPr>
        <p:pic>
          <p:nvPicPr>
            <p:cNvPr id="15" name="图片 14">
              <a:extLst>
                <a:ext uri="{FF2B5EF4-FFF2-40B4-BE49-F238E27FC236}">
                  <a16:creationId xmlns:a16="http://schemas.microsoft.com/office/drawing/2014/main" id="{DB6BC1A2-28B9-4FB2-8C8D-2213082076CA}"/>
                </a:ext>
              </a:extLst>
            </p:cNvPr>
            <p:cNvPicPr>
              <a:picLocks noChangeAspect="1"/>
            </p:cNvPicPr>
            <p:nvPr/>
          </p:nvPicPr>
          <p:blipFill>
            <a:blip r:embed="rId3"/>
            <a:stretch>
              <a:fillRect/>
            </a:stretch>
          </p:blipFill>
          <p:spPr>
            <a:xfrm>
              <a:off x="3765779" y="3256865"/>
              <a:ext cx="1416029" cy="391787"/>
            </a:xfrm>
            <a:prstGeom prst="rect">
              <a:avLst/>
            </a:prstGeom>
          </p:spPr>
        </p:pic>
        <p:pic>
          <p:nvPicPr>
            <p:cNvPr id="11" name="图片 10">
              <a:extLst>
                <a:ext uri="{FF2B5EF4-FFF2-40B4-BE49-F238E27FC236}">
                  <a16:creationId xmlns:a16="http://schemas.microsoft.com/office/drawing/2014/main" id="{367646CD-022B-4141-AFA2-6DC6C543B0C5}"/>
                </a:ext>
              </a:extLst>
            </p:cNvPr>
            <p:cNvPicPr>
              <a:picLocks noChangeAspect="1"/>
            </p:cNvPicPr>
            <p:nvPr/>
          </p:nvPicPr>
          <p:blipFill>
            <a:blip r:embed="rId4"/>
            <a:stretch>
              <a:fillRect/>
            </a:stretch>
          </p:blipFill>
          <p:spPr>
            <a:xfrm>
              <a:off x="5507429" y="3317534"/>
              <a:ext cx="655534" cy="298253"/>
            </a:xfrm>
            <a:prstGeom prst="rect">
              <a:avLst/>
            </a:prstGeom>
          </p:spPr>
        </p:pic>
        <p:pic>
          <p:nvPicPr>
            <p:cNvPr id="13" name="图片 12">
              <a:extLst>
                <a:ext uri="{FF2B5EF4-FFF2-40B4-BE49-F238E27FC236}">
                  <a16:creationId xmlns:a16="http://schemas.microsoft.com/office/drawing/2014/main" id="{34797D5A-B43C-4195-9C50-83854E21CF1D}"/>
                </a:ext>
              </a:extLst>
            </p:cNvPr>
            <p:cNvPicPr>
              <a:picLocks noChangeAspect="1"/>
            </p:cNvPicPr>
            <p:nvPr/>
          </p:nvPicPr>
          <p:blipFill>
            <a:blip r:embed="rId5"/>
            <a:stretch>
              <a:fillRect/>
            </a:stretch>
          </p:blipFill>
          <p:spPr>
            <a:xfrm>
              <a:off x="2346272" y="3371309"/>
              <a:ext cx="999528" cy="258778"/>
            </a:xfrm>
            <a:prstGeom prst="rect">
              <a:avLst/>
            </a:prstGeom>
          </p:spPr>
        </p:pic>
        <p:cxnSp>
          <p:nvCxnSpPr>
            <p:cNvPr id="7" name="直接连接符 6"/>
            <p:cNvCxnSpPr/>
            <p:nvPr/>
          </p:nvCxnSpPr>
          <p:spPr>
            <a:xfrm>
              <a:off x="5330662" y="3371309"/>
              <a:ext cx="0" cy="2157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03122" y="3385687"/>
              <a:ext cx="0" cy="2157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241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7"/>
        <p:cNvGrpSpPr/>
        <p:nvPr/>
      </p:nvGrpSpPr>
      <p:grpSpPr>
        <a:xfrm>
          <a:off x="0" y="0"/>
          <a:ext cx="0" cy="0"/>
          <a:chOff x="0" y="0"/>
          <a:chExt cx="0" cy="0"/>
        </a:xfrm>
      </p:grpSpPr>
      <p:sp>
        <p:nvSpPr>
          <p:cNvPr id="24" name="矩形 23"/>
          <p:cNvSpPr/>
          <p:nvPr/>
        </p:nvSpPr>
        <p:spPr>
          <a:xfrm>
            <a:off x="-52899" y="0"/>
            <a:ext cx="9196899" cy="51435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Google Shape;198;p20"/>
          <p:cNvSpPr txBox="1">
            <a:spLocks noGrp="1"/>
          </p:cNvSpPr>
          <p:nvPr>
            <p:ph type="title"/>
          </p:nvPr>
        </p:nvSpPr>
        <p:spPr>
          <a:xfrm>
            <a:off x="3380772" y="350747"/>
            <a:ext cx="2249972" cy="535200"/>
          </a:xfrm>
          <a:prstGeom prst="rect">
            <a:avLst/>
          </a:prstGeom>
        </p:spPr>
        <p:txBody>
          <a:bodyPr spcFirstLastPara="1" wrap="square" lIns="91425" tIns="91425" rIns="91425" bIns="91425" anchor="t" anchorCtr="0">
            <a:noAutofit/>
          </a:bodyPr>
          <a:lstStyle/>
          <a:p>
            <a:pPr lvl="0"/>
            <a:r>
              <a:rPr lang="en-US" altLang="zh-CN" sz="2200" dirty="0">
                <a:solidFill>
                  <a:schemeClr val="bg1"/>
                </a:solidFill>
                <a:latin typeface="微软雅黑" panose="020B0503020204020204" pitchFamily="34" charset="-122"/>
                <a:ea typeface="微软雅黑" panose="020B0503020204020204" pitchFamily="34" charset="-122"/>
              </a:rPr>
              <a:t>Data</a:t>
            </a:r>
            <a:r>
              <a:rPr lang="en-US" altLang="zh-CN" sz="2200" b="0" dirty="0">
                <a:solidFill>
                  <a:schemeClr val="bg1"/>
                </a:solidFill>
                <a:latin typeface="微软雅黑" panose="020B0503020204020204" pitchFamily="34" charset="-122"/>
                <a:ea typeface="微软雅黑" panose="020B0503020204020204" pitchFamily="34" charset="-122"/>
              </a:rPr>
              <a:t> </a:t>
            </a:r>
            <a:r>
              <a:rPr lang="en-US" altLang="zh-CN" sz="2200" dirty="0">
                <a:solidFill>
                  <a:schemeClr val="bg1"/>
                </a:solidFill>
                <a:latin typeface="微软雅黑" panose="020B0503020204020204" pitchFamily="34" charset="-122"/>
                <a:ea typeface="微软雅黑" panose="020B0503020204020204" pitchFamily="34" charset="-122"/>
              </a:rPr>
              <a:t>Statistics</a:t>
            </a:r>
            <a:r>
              <a:rPr lang="en-US" altLang="zh-CN" b="0" dirty="0">
                <a:solidFill>
                  <a:schemeClr val="bg1"/>
                </a:solidFill>
              </a:rPr>
              <a:t> </a:t>
            </a:r>
            <a:endParaRPr dirty="0">
              <a:solidFill>
                <a:schemeClr val="bg1"/>
              </a:solidFill>
            </a:endParaRPr>
          </a:p>
        </p:txBody>
      </p:sp>
      <p:sp>
        <p:nvSpPr>
          <p:cNvPr id="199" name="Google Shape;199;p20"/>
          <p:cNvSpPr txBox="1">
            <a:spLocks noGrp="1"/>
          </p:cNvSpPr>
          <p:nvPr>
            <p:ph type="body" idx="1"/>
          </p:nvPr>
        </p:nvSpPr>
        <p:spPr>
          <a:xfrm>
            <a:off x="10044294" y="12625"/>
            <a:ext cx="7908290" cy="940772"/>
          </a:xfrm>
          <a:prstGeom prst="rect">
            <a:avLst/>
          </a:prstGeom>
        </p:spPr>
        <p:txBody>
          <a:bodyPr spcFirstLastPara="1" wrap="square" lIns="91425" tIns="91425" rIns="91425" bIns="91425" anchor="t" anchorCtr="0">
            <a:noAutofit/>
          </a:bodyPr>
          <a:lstStyle/>
          <a:p>
            <a:pPr marL="0" lvl="0" indent="0">
              <a:spcAft>
                <a:spcPts val="1600"/>
              </a:spcAft>
              <a:buNone/>
            </a:pPr>
            <a:r>
              <a:rPr lang="zh-CN" altLang="en-US" sz="1600" b="1" dirty="0">
                <a:solidFill>
                  <a:schemeClr val="bg2"/>
                </a:solidFill>
                <a:latin typeface="等线" panose="02010600030101010101" pitchFamily="2" charset="-122"/>
                <a:ea typeface="等线" panose="02010600030101010101" pitchFamily="2" charset="-122"/>
              </a:rPr>
              <a:t>视频卡顿</a:t>
            </a:r>
            <a:r>
              <a:rPr lang="en-US" altLang="zh-CN" sz="2000" b="1" dirty="0">
                <a:solidFill>
                  <a:schemeClr val="accent3"/>
                </a:solidFill>
                <a:latin typeface="等线" panose="02010600030101010101" pitchFamily="2" charset="-122"/>
                <a:ea typeface="等线" panose="02010600030101010101" pitchFamily="2" charset="-122"/>
              </a:rPr>
              <a:t>2</a:t>
            </a:r>
            <a:r>
              <a:rPr lang="zh-CN" altLang="en-US" sz="2000" b="1" dirty="0">
                <a:solidFill>
                  <a:schemeClr val="accent3"/>
                </a:solidFill>
                <a:latin typeface="等线" panose="02010600030101010101" pitchFamily="2" charset="-122"/>
                <a:ea typeface="等线" panose="02010600030101010101" pitchFamily="2" charset="-122"/>
              </a:rPr>
              <a:t>秒</a:t>
            </a:r>
            <a:r>
              <a:rPr lang="zh-CN" altLang="en-US" sz="1600" b="1" dirty="0">
                <a:solidFill>
                  <a:schemeClr val="bg2"/>
                </a:solidFill>
                <a:latin typeface="等线" panose="02010600030101010101" pitchFamily="2" charset="-122"/>
                <a:ea typeface="等线" panose="02010600030101010101" pitchFamily="2" charset="-122"/>
              </a:rPr>
              <a:t>时，就会有观众离开界面。</a:t>
            </a:r>
            <a:r>
              <a:rPr lang="en-US" altLang="zh-CN" sz="2000" b="1" dirty="0">
                <a:solidFill>
                  <a:schemeClr val="accent3"/>
                </a:solidFill>
                <a:latin typeface="等线" panose="02010600030101010101" pitchFamily="2" charset="-122"/>
                <a:ea typeface="等线" panose="02010600030101010101" pitchFamily="2" charset="-122"/>
              </a:rPr>
              <a:t>20%</a:t>
            </a:r>
            <a:r>
              <a:rPr lang="zh-CN" altLang="en-US" sz="1600" b="1" dirty="0">
                <a:solidFill>
                  <a:schemeClr val="bg2"/>
                </a:solidFill>
                <a:latin typeface="等线" panose="02010600030101010101" pitchFamily="2" charset="-122"/>
                <a:ea typeface="等线" panose="02010600030101010101" pitchFamily="2" charset="-122"/>
              </a:rPr>
              <a:t>的观众会在卡顿</a:t>
            </a:r>
            <a:r>
              <a:rPr lang="en-US" altLang="zh-CN" sz="2000" b="1" dirty="0">
                <a:solidFill>
                  <a:schemeClr val="accent3"/>
                </a:solidFill>
                <a:latin typeface="等线" panose="02010600030101010101" pitchFamily="2" charset="-122"/>
                <a:ea typeface="等线" panose="02010600030101010101" pitchFamily="2" charset="-122"/>
              </a:rPr>
              <a:t>5</a:t>
            </a:r>
            <a:r>
              <a:rPr lang="zh-CN" altLang="en-US" sz="2000" b="1" dirty="0">
                <a:solidFill>
                  <a:schemeClr val="accent3"/>
                </a:solidFill>
                <a:latin typeface="等线" panose="02010600030101010101" pitchFamily="2" charset="-122"/>
                <a:ea typeface="等线" panose="02010600030101010101" pitchFamily="2" charset="-122"/>
              </a:rPr>
              <a:t>秒</a:t>
            </a:r>
            <a:r>
              <a:rPr lang="zh-CN" altLang="en-US" sz="1600" b="1" dirty="0">
                <a:solidFill>
                  <a:schemeClr val="bg2"/>
                </a:solidFill>
                <a:latin typeface="等线" panose="02010600030101010101" pitchFamily="2" charset="-122"/>
                <a:ea typeface="等线" panose="02010600030101010101" pitchFamily="2" charset="-122"/>
              </a:rPr>
              <a:t>时离开界面。</a:t>
            </a:r>
          </a:p>
          <a:p>
            <a:pPr marL="0" indent="0" algn="r">
              <a:spcAft>
                <a:spcPts val="1600"/>
              </a:spcAft>
              <a:buNone/>
            </a:pPr>
            <a:r>
              <a:rPr lang="en-US" altLang="zh-CN" sz="1100" b="1" dirty="0">
                <a:solidFill>
                  <a:schemeClr val="bg2"/>
                </a:solidFill>
                <a:latin typeface="等线" panose="02010600030101010101" pitchFamily="2" charset="-122"/>
                <a:ea typeface="等线" panose="02010600030101010101" pitchFamily="2" charset="-122"/>
              </a:rPr>
              <a:t>——《Video Stream Quality Impacts Viewer Behavior: Inferring Causality Using Quasi-Experimental Designs》</a:t>
            </a:r>
          </a:p>
          <a:p>
            <a:pPr marL="0" indent="0" algn="r">
              <a:spcAft>
                <a:spcPts val="1600"/>
              </a:spcAft>
              <a:buNone/>
            </a:pPr>
            <a:endParaRPr lang="en-US" altLang="zh-CN" sz="1600" b="1" dirty="0">
              <a:solidFill>
                <a:schemeClr val="bg2"/>
              </a:solidFill>
              <a:latin typeface="等线" panose="02010600030101010101" pitchFamily="2" charset="-122"/>
              <a:ea typeface="等线" panose="02010600030101010101" pitchFamily="2" charset="-122"/>
            </a:endParaRPr>
          </a:p>
          <a:p>
            <a:pPr marL="0" lvl="0" indent="0" algn="l" rtl="0">
              <a:spcBef>
                <a:spcPts val="0"/>
              </a:spcBef>
              <a:spcAft>
                <a:spcPts val="1600"/>
              </a:spcAft>
              <a:buNone/>
            </a:pPr>
            <a:r>
              <a:rPr lang="zh-CN" altLang="en-US" sz="1600" b="1" dirty="0">
                <a:solidFill>
                  <a:schemeClr val="bg2"/>
                </a:solidFill>
                <a:latin typeface="等线" panose="02010600030101010101" pitchFamily="2" charset="-122"/>
                <a:ea typeface="等线" panose="02010600030101010101" pitchFamily="2" charset="-122"/>
              </a:rPr>
              <a:t>我国网络视频用户达</a:t>
            </a:r>
            <a:r>
              <a:rPr lang="en-US" altLang="zh-CN" sz="2000" b="1" dirty="0">
                <a:solidFill>
                  <a:schemeClr val="accent3"/>
                </a:solidFill>
                <a:latin typeface="等线" panose="02010600030101010101" pitchFamily="2" charset="-122"/>
                <a:ea typeface="等线" panose="02010600030101010101" pitchFamily="2" charset="-122"/>
              </a:rPr>
              <a:t>7.25</a:t>
            </a:r>
            <a:r>
              <a:rPr lang="zh-CN" altLang="en-US" sz="2000" b="1" dirty="0">
                <a:solidFill>
                  <a:schemeClr val="accent3"/>
                </a:solidFill>
                <a:latin typeface="等线" panose="02010600030101010101" pitchFamily="2" charset="-122"/>
                <a:ea typeface="等线" panose="02010600030101010101" pitchFamily="2" charset="-122"/>
              </a:rPr>
              <a:t>亿</a:t>
            </a:r>
            <a:r>
              <a:rPr lang="zh-CN" altLang="en-US" sz="1600" b="1" dirty="0">
                <a:solidFill>
                  <a:schemeClr val="bg2"/>
                </a:solidFill>
                <a:latin typeface="等线" panose="02010600030101010101" pitchFamily="2" charset="-122"/>
                <a:ea typeface="等线" panose="02010600030101010101" pitchFamily="2" charset="-122"/>
              </a:rPr>
              <a:t>，人均每天观看网络视频时长为</a:t>
            </a:r>
            <a:r>
              <a:rPr lang="en-US" altLang="zh-CN" sz="2000" b="1" dirty="0">
                <a:solidFill>
                  <a:schemeClr val="accent3"/>
                </a:solidFill>
                <a:latin typeface="等线" panose="02010600030101010101" pitchFamily="2" charset="-122"/>
                <a:ea typeface="等线" panose="02010600030101010101" pitchFamily="2" charset="-122"/>
              </a:rPr>
              <a:t>67</a:t>
            </a:r>
            <a:r>
              <a:rPr lang="zh-CN" altLang="en-US" sz="2000" b="1" dirty="0">
                <a:solidFill>
                  <a:schemeClr val="accent3"/>
                </a:solidFill>
                <a:latin typeface="等线" panose="02010600030101010101" pitchFamily="2" charset="-122"/>
                <a:ea typeface="等线" panose="02010600030101010101" pitchFamily="2" charset="-122"/>
              </a:rPr>
              <a:t>分钟</a:t>
            </a:r>
            <a:r>
              <a:rPr lang="zh-CN" altLang="en-US" sz="1600" b="1" dirty="0">
                <a:solidFill>
                  <a:schemeClr val="bg2"/>
                </a:solidFill>
                <a:latin typeface="等线" panose="02010600030101010101" pitchFamily="2" charset="-122"/>
                <a:ea typeface="等线" panose="02010600030101010101" pitchFamily="2" charset="-122"/>
              </a:rPr>
              <a:t>。</a:t>
            </a:r>
            <a:endParaRPr lang="en-US" altLang="zh-CN" sz="1600" b="1" dirty="0">
              <a:solidFill>
                <a:schemeClr val="bg2"/>
              </a:solidFill>
              <a:latin typeface="等线" panose="02010600030101010101" pitchFamily="2" charset="-122"/>
              <a:ea typeface="等线" panose="02010600030101010101" pitchFamily="2" charset="-122"/>
            </a:endParaRPr>
          </a:p>
          <a:p>
            <a:pPr marL="0" lvl="0" indent="0" algn="r" rtl="0">
              <a:spcBef>
                <a:spcPts val="0"/>
              </a:spcBef>
              <a:spcAft>
                <a:spcPts val="1600"/>
              </a:spcAft>
              <a:buNone/>
            </a:pPr>
            <a:r>
              <a:rPr lang="en-US" altLang="zh-CN" sz="1100" b="1" dirty="0">
                <a:solidFill>
                  <a:schemeClr val="bg2"/>
                </a:solidFill>
                <a:latin typeface="等线" panose="02010600030101010101" pitchFamily="2" charset="-122"/>
                <a:ea typeface="等线" panose="02010600030101010101" pitchFamily="2" charset="-122"/>
              </a:rPr>
              <a:t>——《2019</a:t>
            </a:r>
            <a:r>
              <a:rPr lang="zh-CN" altLang="en-US" sz="1100" b="1" dirty="0">
                <a:solidFill>
                  <a:schemeClr val="bg2"/>
                </a:solidFill>
                <a:latin typeface="等线" panose="02010600030101010101" pitchFamily="2" charset="-122"/>
                <a:ea typeface="等线" panose="02010600030101010101" pitchFamily="2" charset="-122"/>
              </a:rPr>
              <a:t>中国网络视听发展研究报告</a:t>
            </a:r>
            <a:r>
              <a:rPr lang="en-US" altLang="zh-CN" sz="1100" b="1" dirty="0">
                <a:solidFill>
                  <a:schemeClr val="bg2"/>
                </a:solidFill>
                <a:latin typeface="等线" panose="02010600030101010101" pitchFamily="2" charset="-122"/>
                <a:ea typeface="等线" panose="02010600030101010101" pitchFamily="2" charset="-122"/>
              </a:rPr>
              <a:t>》</a:t>
            </a:r>
          </a:p>
          <a:p>
            <a:pPr marL="0" lvl="0" indent="0" algn="r" rtl="0">
              <a:spcBef>
                <a:spcPts val="0"/>
              </a:spcBef>
              <a:spcAft>
                <a:spcPts val="1600"/>
              </a:spcAft>
              <a:buNone/>
            </a:pPr>
            <a:endParaRPr lang="en-US" altLang="zh-CN" sz="1100" b="1"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15378" y="1586606"/>
            <a:ext cx="2292325" cy="1451648"/>
            <a:chOff x="-66433" y="1881329"/>
            <a:chExt cx="2292325" cy="1451648"/>
          </a:xfrm>
        </p:grpSpPr>
        <p:sp>
          <p:nvSpPr>
            <p:cNvPr id="2" name="文本框 1">
              <a:extLst>
                <a:ext uri="{FF2B5EF4-FFF2-40B4-BE49-F238E27FC236}">
                  <a16:creationId xmlns:a16="http://schemas.microsoft.com/office/drawing/2014/main" id="{2DB61034-CBF0-4C0E-AD86-9A5B45D14A5A}"/>
                </a:ext>
              </a:extLst>
            </p:cNvPr>
            <p:cNvSpPr txBox="1"/>
            <p:nvPr/>
          </p:nvSpPr>
          <p:spPr>
            <a:xfrm>
              <a:off x="-66433" y="1881329"/>
              <a:ext cx="2292325" cy="253916"/>
            </a:xfrm>
            <a:prstGeom prst="rect">
              <a:avLst/>
            </a:prstGeom>
            <a:noFill/>
          </p:spPr>
          <p:txBody>
            <a:bodyPr wrap="square" rtlCol="0">
              <a:spAutoFit/>
            </a:bodyPr>
            <a:lstStyle/>
            <a:p>
              <a:pPr algn="ctr"/>
              <a:r>
                <a:rPr lang="en-US" altLang="zh-CN" sz="1050" b="1" dirty="0">
                  <a:solidFill>
                    <a:schemeClr val="bg1"/>
                  </a:solidFill>
                  <a:latin typeface="微软雅黑" panose="020B0503020204020204" pitchFamily="34" charset="-122"/>
                  <a:ea typeface="微软雅黑" panose="020B0503020204020204" pitchFamily="34" charset="-122"/>
                  <a:sym typeface="Lato"/>
                </a:rPr>
                <a:t>When video pauses for </a:t>
              </a:r>
              <a:endParaRPr lang="zh-CN" altLang="en-US" sz="1050" b="1" dirty="0">
                <a:solidFill>
                  <a:schemeClr val="bg1"/>
                </a:solidFill>
                <a:latin typeface="微软雅黑" panose="020B0503020204020204" pitchFamily="34" charset="-122"/>
                <a:ea typeface="微软雅黑" panose="020B0503020204020204" pitchFamily="34" charset="-122"/>
                <a:sym typeface="Lato"/>
              </a:endParaRPr>
            </a:p>
          </p:txBody>
        </p:sp>
        <p:sp>
          <p:nvSpPr>
            <p:cNvPr id="3" name="文本框 2">
              <a:extLst>
                <a:ext uri="{FF2B5EF4-FFF2-40B4-BE49-F238E27FC236}">
                  <a16:creationId xmlns:a16="http://schemas.microsoft.com/office/drawing/2014/main" id="{9E8782B1-1331-4B7E-9878-73F044829080}"/>
                </a:ext>
              </a:extLst>
            </p:cNvPr>
            <p:cNvSpPr txBox="1"/>
            <p:nvPr/>
          </p:nvSpPr>
          <p:spPr>
            <a:xfrm>
              <a:off x="771793" y="2212907"/>
              <a:ext cx="615873"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2</a:t>
              </a:r>
              <a:r>
                <a:rPr lang="en-US" altLang="zh-CN" sz="2000" b="1" dirty="0">
                  <a:solidFill>
                    <a:srgbClr val="FF8F00"/>
                  </a:solidFill>
                  <a:latin typeface="微软雅黑" panose="020B0503020204020204" pitchFamily="34" charset="-122"/>
                  <a:ea typeface="微软雅黑" panose="020B0503020204020204" pitchFamily="34" charset="-122"/>
                  <a:sym typeface="Lato"/>
                </a:rPr>
                <a:t>S</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6239A1B-EE93-469F-8DE2-10E4C3BAF296}"/>
                </a:ext>
              </a:extLst>
            </p:cNvPr>
            <p:cNvSpPr txBox="1"/>
            <p:nvPr/>
          </p:nvSpPr>
          <p:spPr>
            <a:xfrm>
              <a:off x="9354" y="2932867"/>
              <a:ext cx="2140750" cy="400110"/>
            </a:xfrm>
            <a:prstGeom prst="rect">
              <a:avLst/>
            </a:prstGeom>
            <a:noFill/>
          </p:spPr>
          <p:txBody>
            <a:bodyPr wrap="square" rtlCol="0">
              <a:spAutoFit/>
            </a:bodyPr>
            <a:lstStyle/>
            <a:p>
              <a:pPr algn="ctr"/>
              <a:r>
                <a:rPr lang="en-US" altLang="zh-CN" sz="1000" b="1" dirty="0">
                  <a:solidFill>
                    <a:schemeClr val="bg1"/>
                  </a:solidFill>
                  <a:latin typeface="微软雅黑" panose="020B0503020204020204" pitchFamily="34" charset="-122"/>
                  <a:ea typeface="微软雅黑" panose="020B0503020204020204" pitchFamily="34" charset="-122"/>
                </a:rPr>
                <a:t>The</a:t>
              </a:r>
              <a:r>
                <a:rPr lang="zh-CN" altLang="en-US" sz="1000" b="1" dirty="0">
                  <a:solidFill>
                    <a:schemeClr val="bg1"/>
                  </a:solidFill>
                  <a:latin typeface="微软雅黑" panose="020B0503020204020204" pitchFamily="34" charset="-122"/>
                  <a:ea typeface="微软雅黑" panose="020B0503020204020204" pitchFamily="34" charset="-122"/>
                </a:rPr>
                <a:t> </a:t>
              </a:r>
              <a:r>
                <a:rPr lang="en-US" altLang="zh-CN" sz="1000" b="1" dirty="0">
                  <a:solidFill>
                    <a:schemeClr val="bg1"/>
                  </a:solidFill>
                  <a:latin typeface="微软雅黑" panose="020B0503020204020204" pitchFamily="34" charset="-122"/>
                  <a:ea typeface="微软雅黑" panose="020B0503020204020204" pitchFamily="34" charset="-122"/>
                </a:rPr>
                <a:t>video</a:t>
              </a:r>
              <a:r>
                <a:rPr lang="zh-CN" altLang="en-US" sz="1000" b="1" dirty="0">
                  <a:solidFill>
                    <a:schemeClr val="bg1"/>
                  </a:solidFill>
                  <a:latin typeface="微软雅黑" panose="020B0503020204020204" pitchFamily="34" charset="-122"/>
                  <a:ea typeface="微软雅黑" panose="020B0503020204020204" pitchFamily="34" charset="-122"/>
                </a:rPr>
                <a:t> </a:t>
              </a:r>
              <a:r>
                <a:rPr lang="en-US" altLang="zh-CN" sz="1000" b="1" dirty="0">
                  <a:solidFill>
                    <a:schemeClr val="bg1"/>
                  </a:solidFill>
                  <a:latin typeface="微软雅黑" panose="020B0503020204020204" pitchFamily="34" charset="-122"/>
                  <a:ea typeface="微软雅黑" panose="020B0503020204020204" pitchFamily="34" charset="-122"/>
                </a:rPr>
                <a:t>player</a:t>
              </a:r>
              <a:r>
                <a:rPr lang="zh-CN" altLang="en-US" sz="1000" b="1" dirty="0">
                  <a:solidFill>
                    <a:schemeClr val="bg1"/>
                  </a:solidFill>
                  <a:latin typeface="微软雅黑" panose="020B0503020204020204" pitchFamily="34" charset="-122"/>
                  <a:ea typeface="微软雅黑" panose="020B0503020204020204" pitchFamily="34" charset="-122"/>
                </a:rPr>
                <a:t> </a:t>
              </a:r>
              <a:r>
                <a:rPr lang="en-US" altLang="zh-CN" sz="1000" b="1" dirty="0">
                  <a:solidFill>
                    <a:schemeClr val="bg1"/>
                  </a:solidFill>
                  <a:latin typeface="微软雅黑" panose="020B0503020204020204" pitchFamily="34" charset="-122"/>
                  <a:ea typeface="微软雅黑" panose="020B0503020204020204" pitchFamily="34" charset="-122"/>
                </a:rPr>
                <a:t>begins</a:t>
              </a:r>
              <a:r>
                <a:rPr lang="zh-CN" altLang="en-US" sz="1000" b="1" dirty="0">
                  <a:solidFill>
                    <a:schemeClr val="bg1"/>
                  </a:solidFill>
                  <a:latin typeface="微软雅黑" panose="020B0503020204020204" pitchFamily="34" charset="-122"/>
                  <a:ea typeface="微软雅黑" panose="020B0503020204020204" pitchFamily="34" charset="-122"/>
                </a:rPr>
                <a:t> </a:t>
              </a:r>
              <a:r>
                <a:rPr lang="en-US" altLang="zh-CN" sz="1000" b="1" dirty="0">
                  <a:solidFill>
                    <a:schemeClr val="bg1"/>
                  </a:solidFill>
                  <a:latin typeface="微软雅黑" panose="020B0503020204020204" pitchFamily="34" charset="-122"/>
                  <a:ea typeface="微软雅黑" panose="020B0503020204020204" pitchFamily="34" charset="-122"/>
                </a:rPr>
                <a:t>to</a:t>
              </a:r>
              <a:r>
                <a:rPr lang="zh-CN" altLang="en-US" sz="1000" b="1" dirty="0">
                  <a:solidFill>
                    <a:schemeClr val="bg1"/>
                  </a:solidFill>
                  <a:latin typeface="微软雅黑" panose="020B0503020204020204" pitchFamily="34" charset="-122"/>
                  <a:ea typeface="微软雅黑" panose="020B0503020204020204" pitchFamily="34" charset="-122"/>
                </a:rPr>
                <a:t> </a:t>
              </a:r>
              <a:r>
                <a:rPr lang="en-US" altLang="zh-CN" sz="1000" b="1" dirty="0">
                  <a:solidFill>
                    <a:schemeClr val="bg1"/>
                  </a:solidFill>
                  <a:latin typeface="微软雅黑" panose="020B0503020204020204" pitchFamily="34" charset="-122"/>
                  <a:ea typeface="微软雅黑" panose="020B0503020204020204" pitchFamily="34" charset="-122"/>
                </a:rPr>
                <a:t>lose</a:t>
              </a:r>
              <a:r>
                <a:rPr lang="zh-CN" altLang="en-US" sz="1000" b="1" dirty="0">
                  <a:solidFill>
                    <a:schemeClr val="bg1"/>
                  </a:solidFill>
                  <a:latin typeface="微软雅黑" panose="020B0503020204020204" pitchFamily="34" charset="-122"/>
                  <a:ea typeface="微软雅黑" panose="020B0503020204020204" pitchFamily="34" charset="-122"/>
                </a:rPr>
                <a:t> </a:t>
              </a:r>
              <a:r>
                <a:rPr lang="en-US" altLang="zh-CN" sz="1000" b="1" dirty="0">
                  <a:solidFill>
                    <a:schemeClr val="bg1"/>
                  </a:solidFill>
                  <a:latin typeface="微软雅黑" panose="020B0503020204020204" pitchFamily="34" charset="-122"/>
                  <a:ea typeface="微软雅黑" panose="020B0503020204020204" pitchFamily="34" charset="-122"/>
                </a:rPr>
                <a:t>audience</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293571" y="1595322"/>
            <a:ext cx="2292325" cy="1460305"/>
            <a:chOff x="1860665" y="1890045"/>
            <a:chExt cx="2292325" cy="1460305"/>
          </a:xfrm>
        </p:grpSpPr>
        <p:sp>
          <p:nvSpPr>
            <p:cNvPr id="8" name="文本框 7">
              <a:extLst>
                <a:ext uri="{FF2B5EF4-FFF2-40B4-BE49-F238E27FC236}">
                  <a16:creationId xmlns:a16="http://schemas.microsoft.com/office/drawing/2014/main" id="{9ED89091-499B-4E7D-82F2-CE18AFFC09D6}"/>
                </a:ext>
              </a:extLst>
            </p:cNvPr>
            <p:cNvSpPr txBox="1"/>
            <p:nvPr/>
          </p:nvSpPr>
          <p:spPr>
            <a:xfrm>
              <a:off x="1860665" y="1890045"/>
              <a:ext cx="2292325" cy="261610"/>
            </a:xfrm>
            <a:prstGeom prst="rect">
              <a:avLst/>
            </a:prstGeom>
            <a:noFill/>
          </p:spPr>
          <p:txBody>
            <a:bodyPr wrap="square" rtlCol="0">
              <a:spAutoFit/>
            </a:bodyPr>
            <a:lstStyle/>
            <a:p>
              <a:pPr algn="ctr"/>
              <a:r>
                <a:rPr lang="en-US" altLang="zh-CN" sz="1100" b="1" dirty="0">
                  <a:solidFill>
                    <a:schemeClr val="bg1"/>
                  </a:solidFill>
                  <a:latin typeface="微软雅黑" panose="020B0503020204020204" pitchFamily="34" charset="-122"/>
                  <a:ea typeface="微软雅黑" panose="020B0503020204020204" pitchFamily="34" charset="-122"/>
                  <a:sym typeface="Lato"/>
                </a:rPr>
                <a:t>When video pauses for </a:t>
              </a:r>
              <a:endParaRPr lang="zh-CN" altLang="en-US" sz="1100" b="1" dirty="0">
                <a:solidFill>
                  <a:schemeClr val="bg1"/>
                </a:solidFill>
                <a:latin typeface="微软雅黑" panose="020B0503020204020204" pitchFamily="34" charset="-122"/>
                <a:ea typeface="微软雅黑" panose="020B0503020204020204" pitchFamily="34" charset="-122"/>
                <a:sym typeface="Lato"/>
              </a:endParaRPr>
            </a:p>
          </p:txBody>
        </p:sp>
        <p:sp>
          <p:nvSpPr>
            <p:cNvPr id="9" name="文本框 8">
              <a:extLst>
                <a:ext uri="{FF2B5EF4-FFF2-40B4-BE49-F238E27FC236}">
                  <a16:creationId xmlns:a16="http://schemas.microsoft.com/office/drawing/2014/main" id="{49590E01-CC05-42FB-8ACE-3425BD7DA8F5}"/>
                </a:ext>
              </a:extLst>
            </p:cNvPr>
            <p:cNvSpPr txBox="1"/>
            <p:nvPr/>
          </p:nvSpPr>
          <p:spPr>
            <a:xfrm>
              <a:off x="2698890" y="2212907"/>
              <a:ext cx="615874"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5</a:t>
              </a:r>
              <a:r>
                <a:rPr lang="en-US" altLang="zh-CN" sz="2000" b="1" dirty="0">
                  <a:solidFill>
                    <a:srgbClr val="FF8F00"/>
                  </a:solidFill>
                  <a:latin typeface="微软雅黑" panose="020B0503020204020204" pitchFamily="34" charset="-122"/>
                  <a:ea typeface="微软雅黑" panose="020B0503020204020204" pitchFamily="34" charset="-122"/>
                  <a:sym typeface="Lato"/>
                </a:rPr>
                <a:t>S</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6C6D7A2-716B-4EB1-BCD3-53361CE3E441}"/>
                </a:ext>
              </a:extLst>
            </p:cNvPr>
            <p:cNvSpPr txBox="1"/>
            <p:nvPr/>
          </p:nvSpPr>
          <p:spPr>
            <a:xfrm>
              <a:off x="1936452" y="2950240"/>
              <a:ext cx="2140750" cy="400110"/>
            </a:xfrm>
            <a:prstGeom prst="rect">
              <a:avLst/>
            </a:prstGeom>
            <a:noFill/>
          </p:spPr>
          <p:txBody>
            <a:bodyPr wrap="square" rtlCol="0">
              <a:spAutoFit/>
            </a:bodyPr>
            <a:lstStyle/>
            <a:p>
              <a:pPr algn="ctr"/>
              <a:r>
                <a:rPr lang="en-US" altLang="zh-CN" sz="1000" b="1" dirty="0">
                  <a:solidFill>
                    <a:schemeClr val="bg1"/>
                  </a:solidFill>
                  <a:latin typeface="微软雅黑" panose="020B0503020204020204" pitchFamily="34" charset="-122"/>
                  <a:ea typeface="微软雅黑" panose="020B0503020204020204" pitchFamily="34" charset="-122"/>
                </a:rPr>
                <a:t> 20% Audiences will leave the video player screen  </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044664" y="1605884"/>
            <a:ext cx="3004732" cy="1351457"/>
            <a:chOff x="3787909" y="1900607"/>
            <a:chExt cx="3004732" cy="1351457"/>
          </a:xfrm>
        </p:grpSpPr>
        <p:sp>
          <p:nvSpPr>
            <p:cNvPr id="11" name="文本框 10">
              <a:extLst>
                <a:ext uri="{FF2B5EF4-FFF2-40B4-BE49-F238E27FC236}">
                  <a16:creationId xmlns:a16="http://schemas.microsoft.com/office/drawing/2014/main" id="{0C71209C-0956-4064-B9A8-4EEBFADA5E4C}"/>
                </a:ext>
              </a:extLst>
            </p:cNvPr>
            <p:cNvSpPr txBox="1"/>
            <p:nvPr/>
          </p:nvSpPr>
          <p:spPr>
            <a:xfrm>
              <a:off x="3787909" y="1900607"/>
              <a:ext cx="3004732" cy="415498"/>
            </a:xfrm>
            <a:prstGeom prst="rect">
              <a:avLst/>
            </a:prstGeom>
            <a:noFill/>
          </p:spPr>
          <p:txBody>
            <a:bodyPr wrap="square" rtlCol="0">
              <a:spAutoFit/>
            </a:bodyPr>
            <a:lstStyle/>
            <a:p>
              <a:pPr algn="ctr"/>
              <a:r>
                <a:rPr lang="en-US" altLang="zh-CN" sz="1050" b="1" dirty="0">
                  <a:solidFill>
                    <a:schemeClr val="bg1"/>
                  </a:solidFill>
                  <a:latin typeface="微软雅黑" panose="020B0503020204020204" pitchFamily="34" charset="-122"/>
                  <a:ea typeface="微软雅黑" panose="020B0503020204020204" pitchFamily="34" charset="-122"/>
                  <a:sym typeface="Lato"/>
                </a:rPr>
                <a:t>China nowadays has</a:t>
              </a:r>
            </a:p>
            <a:p>
              <a:pPr algn="ctr"/>
              <a:r>
                <a:rPr lang="en-US" altLang="zh-CN" sz="1050" b="1" dirty="0">
                  <a:solidFill>
                    <a:schemeClr val="bg1"/>
                  </a:solidFill>
                  <a:latin typeface="微软雅黑" panose="020B0503020204020204" pitchFamily="34" charset="-122"/>
                  <a:ea typeface="微软雅黑" panose="020B0503020204020204" pitchFamily="34" charset="-122"/>
                  <a:sym typeface="Lato"/>
                </a:rPr>
                <a:t> </a:t>
              </a:r>
            </a:p>
          </p:txBody>
        </p:sp>
        <p:sp>
          <p:nvSpPr>
            <p:cNvPr id="12" name="文本框 11">
              <a:extLst>
                <a:ext uri="{FF2B5EF4-FFF2-40B4-BE49-F238E27FC236}">
                  <a16:creationId xmlns:a16="http://schemas.microsoft.com/office/drawing/2014/main" id="{7C064F3F-6DC6-4B17-B767-BAE35345AC04}"/>
                </a:ext>
              </a:extLst>
            </p:cNvPr>
            <p:cNvSpPr txBox="1"/>
            <p:nvPr/>
          </p:nvSpPr>
          <p:spPr>
            <a:xfrm>
              <a:off x="4585595" y="2212907"/>
              <a:ext cx="1409360"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7.25</a:t>
              </a:r>
              <a:r>
                <a:rPr lang="en-US" altLang="zh-CN" sz="2000" b="1" dirty="0">
                  <a:solidFill>
                    <a:srgbClr val="FF8F00"/>
                  </a:solidFill>
                  <a:latin typeface="微软雅黑" panose="020B0503020204020204" pitchFamily="34" charset="-122"/>
                  <a:ea typeface="微软雅黑" panose="020B0503020204020204" pitchFamily="34" charset="-122"/>
                  <a:sym typeface="Lato"/>
                </a:rPr>
                <a:t>M</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80752D1-8C05-4113-8D00-C0E5C5744BBA}"/>
                </a:ext>
              </a:extLst>
            </p:cNvPr>
            <p:cNvSpPr txBox="1"/>
            <p:nvPr/>
          </p:nvSpPr>
          <p:spPr>
            <a:xfrm>
              <a:off x="4219900" y="3005843"/>
              <a:ext cx="2140750" cy="246221"/>
            </a:xfrm>
            <a:prstGeom prst="rect">
              <a:avLst/>
            </a:prstGeom>
            <a:noFill/>
          </p:spPr>
          <p:txBody>
            <a:bodyPr wrap="square" rtlCol="0">
              <a:spAutoFit/>
            </a:bodyPr>
            <a:lstStyle/>
            <a:p>
              <a:pPr algn="ctr"/>
              <a:r>
                <a:rPr lang="en-US" altLang="zh-CN" sz="1000" b="1" dirty="0">
                  <a:solidFill>
                    <a:schemeClr val="bg1"/>
                  </a:solidFill>
                  <a:latin typeface="微软雅黑" panose="020B0503020204020204" pitchFamily="34" charset="-122"/>
                  <a:ea typeface="微软雅黑" panose="020B0503020204020204" pitchFamily="34" charset="-122"/>
                </a:rPr>
                <a:t> online video users</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17405" y="1598565"/>
            <a:ext cx="2292325" cy="1356412"/>
            <a:chOff x="6769105" y="1893288"/>
            <a:chExt cx="2292325" cy="1356412"/>
          </a:xfrm>
        </p:grpSpPr>
        <p:sp>
          <p:nvSpPr>
            <p:cNvPr id="14" name="文本框 13">
              <a:extLst>
                <a:ext uri="{FF2B5EF4-FFF2-40B4-BE49-F238E27FC236}">
                  <a16:creationId xmlns:a16="http://schemas.microsoft.com/office/drawing/2014/main" id="{835E3814-CD39-4DF8-9881-BD9AB738A757}"/>
                </a:ext>
              </a:extLst>
            </p:cNvPr>
            <p:cNvSpPr txBox="1"/>
            <p:nvPr/>
          </p:nvSpPr>
          <p:spPr>
            <a:xfrm>
              <a:off x="6769105" y="1893288"/>
              <a:ext cx="2292325" cy="253916"/>
            </a:xfrm>
            <a:prstGeom prst="rect">
              <a:avLst/>
            </a:prstGeom>
            <a:noFill/>
          </p:spPr>
          <p:txBody>
            <a:bodyPr wrap="square" rtlCol="0">
              <a:spAutoFit/>
            </a:bodyPr>
            <a:lstStyle/>
            <a:p>
              <a:pPr algn="ctr"/>
              <a:r>
                <a:rPr lang="en-US" altLang="zh-CN" sz="1050" b="1" dirty="0">
                  <a:solidFill>
                    <a:schemeClr val="bg1"/>
                  </a:solidFill>
                  <a:latin typeface="微软雅黑" panose="020B0503020204020204" pitchFamily="34" charset="-122"/>
                  <a:ea typeface="微软雅黑" panose="020B0503020204020204" pitchFamily="34" charset="-122"/>
                  <a:sym typeface="Lato"/>
                </a:rPr>
                <a:t>Every user watches video  for </a:t>
              </a:r>
              <a:endParaRPr lang="zh-CN" altLang="en-US" sz="1050" b="1" dirty="0">
                <a:solidFill>
                  <a:schemeClr val="bg1"/>
                </a:solidFill>
                <a:latin typeface="微软雅黑" panose="020B0503020204020204" pitchFamily="34" charset="-122"/>
                <a:ea typeface="微软雅黑" panose="020B0503020204020204" pitchFamily="34" charset="-122"/>
                <a:sym typeface="Lato"/>
              </a:endParaRPr>
            </a:p>
          </p:txBody>
        </p:sp>
        <p:sp>
          <p:nvSpPr>
            <p:cNvPr id="15" name="文本框 14">
              <a:extLst>
                <a:ext uri="{FF2B5EF4-FFF2-40B4-BE49-F238E27FC236}">
                  <a16:creationId xmlns:a16="http://schemas.microsoft.com/office/drawing/2014/main" id="{A08024F1-D9FA-4A07-BAF4-07F7563C8C21}"/>
                </a:ext>
              </a:extLst>
            </p:cNvPr>
            <p:cNvSpPr txBox="1"/>
            <p:nvPr/>
          </p:nvSpPr>
          <p:spPr>
            <a:xfrm>
              <a:off x="7261082" y="2212907"/>
              <a:ext cx="1308370"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67</a:t>
              </a:r>
              <a:r>
                <a:rPr lang="en-US" altLang="zh-CN" sz="2000" b="1" dirty="0">
                  <a:solidFill>
                    <a:srgbClr val="FF8F00"/>
                  </a:solidFill>
                  <a:latin typeface="微软雅黑" panose="020B0503020204020204" pitchFamily="34" charset="-122"/>
                  <a:ea typeface="微软雅黑" panose="020B0503020204020204" pitchFamily="34" charset="-122"/>
                  <a:sym typeface="Lato"/>
                </a:rPr>
                <a:t>MIN</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A590D88-7DCD-4D4C-9EA4-149F7810A11B}"/>
                </a:ext>
              </a:extLst>
            </p:cNvPr>
            <p:cNvSpPr txBox="1"/>
            <p:nvPr/>
          </p:nvSpPr>
          <p:spPr>
            <a:xfrm>
              <a:off x="6844892" y="3003479"/>
              <a:ext cx="2140750" cy="246221"/>
            </a:xfrm>
            <a:prstGeom prst="rect">
              <a:avLst/>
            </a:prstGeom>
            <a:noFill/>
          </p:spPr>
          <p:txBody>
            <a:bodyPr wrap="square" rtlCol="0">
              <a:spAutoFit/>
            </a:bodyPr>
            <a:lstStyle/>
            <a:p>
              <a:pPr algn="ctr"/>
              <a:r>
                <a:rPr lang="en-US" altLang="zh-CN" sz="1000" b="1" dirty="0">
                  <a:solidFill>
                    <a:schemeClr val="bg1"/>
                  </a:solidFill>
                  <a:latin typeface="微软雅黑" panose="020B0503020204020204" pitchFamily="34" charset="-122"/>
                  <a:ea typeface="微软雅黑" panose="020B0503020204020204" pitchFamily="34" charset="-122"/>
                </a:rPr>
                <a:t>every day  on average</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grpSp>
      <p:sp>
        <p:nvSpPr>
          <p:cNvPr id="6" name="矩形 5">
            <a:extLst>
              <a:ext uri="{FF2B5EF4-FFF2-40B4-BE49-F238E27FC236}">
                <a16:creationId xmlns:a16="http://schemas.microsoft.com/office/drawing/2014/main" id="{CBB7ED86-CB8D-4E74-9A6B-7F38B19E3AF2}"/>
              </a:ext>
            </a:extLst>
          </p:cNvPr>
          <p:cNvSpPr/>
          <p:nvPr/>
        </p:nvSpPr>
        <p:spPr>
          <a:xfrm>
            <a:off x="1579796" y="3849223"/>
            <a:ext cx="7109585" cy="246221"/>
          </a:xfrm>
          <a:prstGeom prst="rect">
            <a:avLst/>
          </a:prstGeom>
        </p:spPr>
        <p:txBody>
          <a:bodyPr wrap="square">
            <a:spAutoFit/>
          </a:bodyPr>
          <a:lstStyle/>
          <a:p>
            <a:pPr marL="0" indent="0" algn="r">
              <a:spcAft>
                <a:spcPts val="1600"/>
              </a:spcAft>
              <a:buNone/>
            </a:pPr>
            <a:r>
              <a:rPr lang="en-US" altLang="zh-CN" sz="1000" b="1" dirty="0">
                <a:solidFill>
                  <a:schemeClr val="bg1">
                    <a:lumMod val="50000"/>
                  </a:schemeClr>
                </a:solidFill>
                <a:latin typeface="微软雅黑" panose="020B0503020204020204" pitchFamily="34" charset="-122"/>
                <a:ea typeface="微软雅黑" panose="020B0503020204020204" pitchFamily="34" charset="-122"/>
              </a:rPr>
              <a:t>——《Video Stream Quality Impacts Viewer Behavior: Inferring Causality Using Quasi-Experimental Designs》</a:t>
            </a:r>
          </a:p>
        </p:txBody>
      </p:sp>
      <p:sp>
        <p:nvSpPr>
          <p:cNvPr id="7" name="矩形 6">
            <a:extLst>
              <a:ext uri="{FF2B5EF4-FFF2-40B4-BE49-F238E27FC236}">
                <a16:creationId xmlns:a16="http://schemas.microsoft.com/office/drawing/2014/main" id="{D5A30070-3346-4CCE-8B84-87EFEAE52D03}"/>
              </a:ext>
            </a:extLst>
          </p:cNvPr>
          <p:cNvSpPr/>
          <p:nvPr/>
        </p:nvSpPr>
        <p:spPr>
          <a:xfrm>
            <a:off x="3920899" y="4182706"/>
            <a:ext cx="4842992" cy="246221"/>
          </a:xfrm>
          <a:prstGeom prst="rect">
            <a:avLst/>
          </a:prstGeom>
        </p:spPr>
        <p:txBody>
          <a:bodyPr wrap="none">
            <a:spAutoFit/>
          </a:bodyPr>
          <a:lstStyle/>
          <a:p>
            <a:pPr lvl="0" algn="r">
              <a:spcAft>
                <a:spcPts val="1600"/>
              </a:spcAft>
            </a:pPr>
            <a:r>
              <a:rPr lang="en-US" altLang="zh-CN" sz="1000" b="1" dirty="0">
                <a:solidFill>
                  <a:schemeClr val="bg1">
                    <a:lumMod val="50000"/>
                  </a:schemeClr>
                </a:solidFill>
                <a:latin typeface="微软雅黑" panose="020B0503020204020204" pitchFamily="34" charset="-122"/>
                <a:ea typeface="微软雅黑" panose="020B0503020204020204" pitchFamily="34" charset="-122"/>
              </a:rPr>
              <a:t>——《2019 China Network Audiovisual Development Research Report》</a:t>
            </a:r>
          </a:p>
        </p:txBody>
      </p:sp>
      <p:cxnSp>
        <p:nvCxnSpPr>
          <p:cNvPr id="18" name="直接连接符 17">
            <a:extLst>
              <a:ext uri="{FF2B5EF4-FFF2-40B4-BE49-F238E27FC236}">
                <a16:creationId xmlns:a16="http://schemas.microsoft.com/office/drawing/2014/main" id="{66E07FD0-1D3F-4D7A-9127-F3C8D275901A}"/>
              </a:ext>
            </a:extLst>
          </p:cNvPr>
          <p:cNvCxnSpPr/>
          <p:nvPr/>
        </p:nvCxnSpPr>
        <p:spPr>
          <a:xfrm>
            <a:off x="2427565" y="1657350"/>
            <a:ext cx="0" cy="18808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接连接符 20">
            <a:extLst>
              <a:ext uri="{FF2B5EF4-FFF2-40B4-BE49-F238E27FC236}">
                <a16:creationId xmlns:a16="http://schemas.microsoft.com/office/drawing/2014/main" id="{A0B8CE8D-8A9D-4B03-8A98-70F54F19EF81}"/>
              </a:ext>
            </a:extLst>
          </p:cNvPr>
          <p:cNvCxnSpPr/>
          <p:nvPr/>
        </p:nvCxnSpPr>
        <p:spPr>
          <a:xfrm>
            <a:off x="4505758" y="1598024"/>
            <a:ext cx="0" cy="18808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21">
            <a:extLst>
              <a:ext uri="{FF2B5EF4-FFF2-40B4-BE49-F238E27FC236}">
                <a16:creationId xmlns:a16="http://schemas.microsoft.com/office/drawing/2014/main" id="{536FC129-8523-4511-B730-FC331E1EE70D}"/>
              </a:ext>
            </a:extLst>
          </p:cNvPr>
          <p:cNvCxnSpPr/>
          <p:nvPr/>
        </p:nvCxnSpPr>
        <p:spPr>
          <a:xfrm>
            <a:off x="6583951" y="1657350"/>
            <a:ext cx="0" cy="18808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4327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1463254-933E-4788-8807-E0CADE667F62}"/>
              </a:ext>
            </a:extLst>
          </p:cNvPr>
          <p:cNvGrpSpPr/>
          <p:nvPr/>
        </p:nvGrpSpPr>
        <p:grpSpPr>
          <a:xfrm>
            <a:off x="-81647" y="0"/>
            <a:ext cx="9225647" cy="5143500"/>
            <a:chOff x="-2275315" y="2571750"/>
            <a:chExt cx="9225647" cy="5143500"/>
          </a:xfrm>
        </p:grpSpPr>
        <p:grpSp>
          <p:nvGrpSpPr>
            <p:cNvPr id="6" name="组合 5">
              <a:extLst>
                <a:ext uri="{FF2B5EF4-FFF2-40B4-BE49-F238E27FC236}">
                  <a16:creationId xmlns:a16="http://schemas.microsoft.com/office/drawing/2014/main" id="{BE803C45-2170-45F9-BB20-A4E2C47300A6}"/>
                </a:ext>
              </a:extLst>
            </p:cNvPr>
            <p:cNvGrpSpPr/>
            <p:nvPr/>
          </p:nvGrpSpPr>
          <p:grpSpPr>
            <a:xfrm>
              <a:off x="-2275315" y="2571750"/>
              <a:ext cx="9225647" cy="5143500"/>
              <a:chOff x="-103778" y="0"/>
              <a:chExt cx="10275498" cy="5143500"/>
            </a:xfrm>
          </p:grpSpPr>
          <p:pic>
            <p:nvPicPr>
              <p:cNvPr id="9" name="图片 8">
                <a:extLst>
                  <a:ext uri="{FF2B5EF4-FFF2-40B4-BE49-F238E27FC236}">
                    <a16:creationId xmlns:a16="http://schemas.microsoft.com/office/drawing/2014/main" id="{EC37FCB5-2C4E-4660-B2A6-1067B7174A8A}"/>
                  </a:ext>
                </a:extLst>
              </p:cNvPr>
              <p:cNvPicPr>
                <a:picLocks noChangeAspect="1"/>
              </p:cNvPicPr>
              <p:nvPr/>
            </p:nvPicPr>
            <p:blipFill>
              <a:blip r:embed="rId2"/>
              <a:stretch>
                <a:fillRect/>
              </a:stretch>
            </p:blipFill>
            <p:spPr>
              <a:xfrm>
                <a:off x="3329782" y="0"/>
                <a:ext cx="3433560" cy="5143500"/>
              </a:xfrm>
              <a:prstGeom prst="rect">
                <a:avLst/>
              </a:prstGeom>
            </p:spPr>
          </p:pic>
          <p:pic>
            <p:nvPicPr>
              <p:cNvPr id="10" name="图片 9">
                <a:extLst>
                  <a:ext uri="{FF2B5EF4-FFF2-40B4-BE49-F238E27FC236}">
                    <a16:creationId xmlns:a16="http://schemas.microsoft.com/office/drawing/2014/main" id="{81CE5A8E-D1D7-48A2-88EC-7A316CAF1FF5}"/>
                  </a:ext>
                </a:extLst>
              </p:cNvPr>
              <p:cNvPicPr>
                <a:picLocks noChangeAspect="1"/>
              </p:cNvPicPr>
              <p:nvPr/>
            </p:nvPicPr>
            <p:blipFill>
              <a:blip r:embed="rId2"/>
              <a:stretch>
                <a:fillRect/>
              </a:stretch>
            </p:blipFill>
            <p:spPr>
              <a:xfrm>
                <a:off x="-103778" y="0"/>
                <a:ext cx="3433560" cy="5143500"/>
              </a:xfrm>
              <a:prstGeom prst="rect">
                <a:avLst/>
              </a:prstGeom>
            </p:spPr>
          </p:pic>
          <p:pic>
            <p:nvPicPr>
              <p:cNvPr id="11" name="图片 10">
                <a:extLst>
                  <a:ext uri="{FF2B5EF4-FFF2-40B4-BE49-F238E27FC236}">
                    <a16:creationId xmlns:a16="http://schemas.microsoft.com/office/drawing/2014/main" id="{7702F4AA-A04C-4716-BC8D-9EDBBA816279}"/>
                  </a:ext>
                </a:extLst>
              </p:cNvPr>
              <p:cNvPicPr>
                <a:picLocks noChangeAspect="1"/>
              </p:cNvPicPr>
              <p:nvPr/>
            </p:nvPicPr>
            <p:blipFill>
              <a:blip r:embed="rId2"/>
              <a:stretch>
                <a:fillRect/>
              </a:stretch>
            </p:blipFill>
            <p:spPr>
              <a:xfrm>
                <a:off x="6738160" y="0"/>
                <a:ext cx="3433560" cy="5143500"/>
              </a:xfrm>
              <a:prstGeom prst="rect">
                <a:avLst/>
              </a:prstGeom>
            </p:spPr>
          </p:pic>
          <p:pic>
            <p:nvPicPr>
              <p:cNvPr id="12" name="图片 11">
                <a:extLst>
                  <a:ext uri="{FF2B5EF4-FFF2-40B4-BE49-F238E27FC236}">
                    <a16:creationId xmlns:a16="http://schemas.microsoft.com/office/drawing/2014/main" id="{619B41BC-3C4A-40A4-A9A5-AF5D09811FC9}"/>
                  </a:ext>
                </a:extLst>
              </p:cNvPr>
              <p:cNvPicPr>
                <a:picLocks noChangeAspect="1"/>
              </p:cNvPicPr>
              <p:nvPr/>
            </p:nvPicPr>
            <p:blipFill>
              <a:blip r:embed="rId3"/>
              <a:stretch>
                <a:fillRect/>
              </a:stretch>
            </p:blipFill>
            <p:spPr>
              <a:xfrm>
                <a:off x="7995055" y="2324099"/>
                <a:ext cx="1060123" cy="430675"/>
              </a:xfrm>
              <a:prstGeom prst="rect">
                <a:avLst/>
              </a:prstGeom>
            </p:spPr>
          </p:pic>
          <p:pic>
            <p:nvPicPr>
              <p:cNvPr id="13" name="Picture 14" descr="âhulu logoâçå¾çæç´¢ç»æ">
                <a:extLst>
                  <a:ext uri="{FF2B5EF4-FFF2-40B4-BE49-F238E27FC236}">
                    <a16:creationId xmlns:a16="http://schemas.microsoft.com/office/drawing/2014/main" id="{4C05FC69-306D-4F71-A17D-4B98A59EF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414" y="2330961"/>
                <a:ext cx="755406" cy="481571"/>
              </a:xfrm>
              <a:prstGeom prst="rect">
                <a:avLst/>
              </a:prstGeom>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44B07E92-CAEE-4CA5-A1AE-7551517A40C4}"/>
                  </a:ext>
                </a:extLst>
              </p:cNvPr>
              <p:cNvPicPr>
                <a:picLocks noChangeAspect="1"/>
              </p:cNvPicPr>
              <p:nvPr/>
            </p:nvPicPr>
            <p:blipFill>
              <a:blip r:embed="rId3"/>
              <a:stretch>
                <a:fillRect/>
              </a:stretch>
            </p:blipFill>
            <p:spPr>
              <a:xfrm>
                <a:off x="4532119" y="2341972"/>
                <a:ext cx="1060123" cy="430675"/>
              </a:xfrm>
              <a:prstGeom prst="rect">
                <a:avLst/>
              </a:prstGeom>
            </p:spPr>
          </p:pic>
          <p:pic>
            <p:nvPicPr>
              <p:cNvPr id="15" name="Picture 3" descr="ânetflix logoâçå¾çæç´¢ç»æ">
                <a:extLst>
                  <a:ext uri="{FF2B5EF4-FFF2-40B4-BE49-F238E27FC236}">
                    <a16:creationId xmlns:a16="http://schemas.microsoft.com/office/drawing/2014/main" id="{4328B538-4D3E-4575-AACF-1135FE919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5890" y="2465366"/>
                <a:ext cx="787099" cy="212763"/>
              </a:xfrm>
              <a:prstGeom prst="rect">
                <a:avLst/>
              </a:prstGeom>
              <a:extLst>
                <a:ext uri="{909E8E84-426E-40DD-AFC4-6F175D3DCCD1}">
                  <a14:hiddenFill xmlns:a14="http://schemas.microsoft.com/office/drawing/2010/main">
                    <a:solidFill>
                      <a:srgbClr val="FFFFFF"/>
                    </a:solidFill>
                  </a14:hiddenFill>
                </a:ext>
              </a:extLst>
            </p:spPr>
          </p:pic>
        </p:grpSp>
        <p:pic>
          <p:nvPicPr>
            <p:cNvPr id="7" name="图片 6">
              <a:extLst>
                <a:ext uri="{FF2B5EF4-FFF2-40B4-BE49-F238E27FC236}">
                  <a16:creationId xmlns:a16="http://schemas.microsoft.com/office/drawing/2014/main" id="{8B8F1094-C125-44C5-B62F-DFEB0520B52A}"/>
                </a:ext>
              </a:extLst>
            </p:cNvPr>
            <p:cNvPicPr>
              <a:picLocks noChangeAspect="1"/>
            </p:cNvPicPr>
            <p:nvPr/>
          </p:nvPicPr>
          <p:blipFill>
            <a:blip r:embed="rId3"/>
            <a:stretch>
              <a:fillRect/>
            </a:stretch>
          </p:blipFill>
          <p:spPr>
            <a:xfrm>
              <a:off x="-1134697" y="4928162"/>
              <a:ext cx="951810" cy="430675"/>
            </a:xfrm>
            <a:prstGeom prst="rect">
              <a:avLst/>
            </a:prstGeom>
          </p:spPr>
        </p:pic>
        <p:pic>
          <p:nvPicPr>
            <p:cNvPr id="8" name="图片 7">
              <a:extLst>
                <a:ext uri="{FF2B5EF4-FFF2-40B4-BE49-F238E27FC236}">
                  <a16:creationId xmlns:a16="http://schemas.microsoft.com/office/drawing/2014/main" id="{44191E4A-A518-4A8B-9C26-6BB4EF835372}"/>
                </a:ext>
              </a:extLst>
            </p:cNvPr>
            <p:cNvPicPr>
              <a:picLocks noChangeAspect="1"/>
            </p:cNvPicPr>
            <p:nvPr/>
          </p:nvPicPr>
          <p:blipFill>
            <a:blip r:embed="rId6"/>
            <a:stretch>
              <a:fillRect/>
            </a:stretch>
          </p:blipFill>
          <p:spPr>
            <a:xfrm>
              <a:off x="-1182415" y="4928162"/>
              <a:ext cx="914847" cy="416235"/>
            </a:xfrm>
            <a:prstGeom prst="rect">
              <a:avLst/>
            </a:prstGeom>
          </p:spPr>
        </p:pic>
      </p:grpSp>
      <p:sp>
        <p:nvSpPr>
          <p:cNvPr id="4" name="Title 3">
            <a:extLst>
              <a:ext uri="{FF2B5EF4-FFF2-40B4-BE49-F238E27FC236}">
                <a16:creationId xmlns:a16="http://schemas.microsoft.com/office/drawing/2014/main" id="{E1920EE1-0D82-4021-9A61-4822BC6FBAB6}"/>
              </a:ext>
            </a:extLst>
          </p:cNvPr>
          <p:cNvSpPr>
            <a:spLocks noGrp="1"/>
          </p:cNvSpPr>
          <p:nvPr>
            <p:ph type="title"/>
          </p:nvPr>
        </p:nvSpPr>
        <p:spPr>
          <a:xfrm>
            <a:off x="1095337" y="3686163"/>
            <a:ext cx="7046199" cy="572700"/>
          </a:xfrm>
        </p:spPr>
        <p:txBody>
          <a:bodyPr/>
          <a:lstStyle/>
          <a:p>
            <a:pPr algn="ctr"/>
            <a:r>
              <a:rPr lang="en-GB" sz="2400" dirty="0">
                <a:solidFill>
                  <a:schemeClr val="bg1"/>
                </a:solidFill>
              </a:rPr>
              <a:t>How can we provide a </a:t>
            </a:r>
            <a:r>
              <a:rPr lang="en-GB" sz="2400" dirty="0">
                <a:solidFill>
                  <a:srgbClr val="FF8E00"/>
                </a:solidFill>
              </a:rPr>
              <a:t>better solution</a:t>
            </a:r>
            <a:r>
              <a:rPr lang="en-GB" sz="2400" dirty="0">
                <a:solidFill>
                  <a:schemeClr val="bg1"/>
                </a:solidFill>
              </a:rPr>
              <a:t> for </a:t>
            </a:r>
            <a:r>
              <a:rPr lang="en-GB" sz="2400" dirty="0">
                <a:solidFill>
                  <a:srgbClr val="FF8E00"/>
                </a:solidFill>
              </a:rPr>
              <a:t>media streaming?</a:t>
            </a:r>
          </a:p>
        </p:txBody>
      </p:sp>
      <p:sp>
        <p:nvSpPr>
          <p:cNvPr id="2" name="矩形 1">
            <a:extLst>
              <a:ext uri="{FF2B5EF4-FFF2-40B4-BE49-F238E27FC236}">
                <a16:creationId xmlns:a16="http://schemas.microsoft.com/office/drawing/2014/main" id="{72F041FD-6D50-4BE5-89B7-29DD09731842}"/>
              </a:ext>
            </a:extLst>
          </p:cNvPr>
          <p:cNvSpPr/>
          <p:nvPr/>
        </p:nvSpPr>
        <p:spPr>
          <a:xfrm>
            <a:off x="1326444" y="810999"/>
            <a:ext cx="7954537" cy="646331"/>
          </a:xfrm>
          <a:prstGeom prst="rect">
            <a:avLst/>
          </a:prstGeom>
        </p:spPr>
        <p:txBody>
          <a:bodyPr wrap="square">
            <a:spAutoFit/>
          </a:bodyPr>
          <a:lstStyle/>
          <a:p>
            <a:r>
              <a:rPr lang="en-GB" altLang="zh-CN" sz="2400" b="1" dirty="0">
                <a:solidFill>
                  <a:schemeClr val="bg1"/>
                </a:solidFill>
                <a:latin typeface="Raleway"/>
                <a:sym typeface="Raleway"/>
              </a:rPr>
              <a:t>With an increasing demand in video market</a:t>
            </a:r>
            <a:br>
              <a:rPr lang="en-GB" altLang="zh-CN" sz="1200" dirty="0">
                <a:solidFill>
                  <a:srgbClr val="514E7F"/>
                </a:solidFill>
              </a:rPr>
            </a:br>
            <a:endParaRPr lang="zh-CN" altLang="en-US" sz="1200" dirty="0"/>
          </a:p>
        </p:txBody>
      </p:sp>
    </p:spTree>
    <p:extLst>
      <p:ext uri="{BB962C8B-B14F-4D97-AF65-F5344CB8AC3E}">
        <p14:creationId xmlns:p14="http://schemas.microsoft.com/office/powerpoint/2010/main" val="171406100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7"/>
        <p:cNvGrpSpPr/>
        <p:nvPr/>
      </p:nvGrpSpPr>
      <p:grpSpPr>
        <a:xfrm>
          <a:off x="0" y="0"/>
          <a:ext cx="0" cy="0"/>
          <a:chOff x="0" y="0"/>
          <a:chExt cx="0" cy="0"/>
        </a:xfrm>
      </p:grpSpPr>
      <p:sp>
        <p:nvSpPr>
          <p:cNvPr id="24" name="矩形 23"/>
          <p:cNvSpPr/>
          <p:nvPr/>
        </p:nvSpPr>
        <p:spPr>
          <a:xfrm>
            <a:off x="-52899" y="0"/>
            <a:ext cx="9196899" cy="51435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Google Shape;198;p20"/>
          <p:cNvSpPr txBox="1">
            <a:spLocks noGrp="1"/>
          </p:cNvSpPr>
          <p:nvPr>
            <p:ph type="title"/>
          </p:nvPr>
        </p:nvSpPr>
        <p:spPr>
          <a:xfrm>
            <a:off x="3380772" y="350747"/>
            <a:ext cx="2249972" cy="535200"/>
          </a:xfrm>
          <a:prstGeom prst="rect">
            <a:avLst/>
          </a:prstGeom>
        </p:spPr>
        <p:txBody>
          <a:bodyPr spcFirstLastPara="1" wrap="square" lIns="91425" tIns="91425" rIns="91425" bIns="91425" anchor="t" anchorCtr="0">
            <a:noAutofit/>
          </a:bodyPr>
          <a:lstStyle/>
          <a:p>
            <a:pPr lvl="0"/>
            <a:r>
              <a:rPr lang="en-US" altLang="zh-CN" sz="2200" dirty="0">
                <a:solidFill>
                  <a:srgbClr val="514E7F"/>
                </a:solidFill>
                <a:latin typeface="微软雅黑" panose="020B0503020204020204" pitchFamily="34" charset="-122"/>
                <a:ea typeface="微软雅黑" panose="020B0503020204020204" pitchFamily="34" charset="-122"/>
              </a:rPr>
              <a:t>Data</a:t>
            </a:r>
            <a:r>
              <a:rPr lang="en-US" altLang="zh-CN" sz="2200" b="0" dirty="0">
                <a:solidFill>
                  <a:srgbClr val="514E7F"/>
                </a:solidFill>
                <a:latin typeface="微软雅黑" panose="020B0503020204020204" pitchFamily="34" charset="-122"/>
                <a:ea typeface="微软雅黑" panose="020B0503020204020204" pitchFamily="34" charset="-122"/>
              </a:rPr>
              <a:t> </a:t>
            </a:r>
            <a:r>
              <a:rPr lang="en-US" altLang="zh-CN" sz="2200" dirty="0">
                <a:solidFill>
                  <a:srgbClr val="514E7F"/>
                </a:solidFill>
                <a:latin typeface="微软雅黑" panose="020B0503020204020204" pitchFamily="34" charset="-122"/>
                <a:ea typeface="微软雅黑" panose="020B0503020204020204" pitchFamily="34" charset="-122"/>
              </a:rPr>
              <a:t>Statistics</a:t>
            </a:r>
            <a:r>
              <a:rPr lang="en-US" altLang="zh-CN" b="0" dirty="0"/>
              <a:t> </a:t>
            </a:r>
            <a:endParaRPr dirty="0"/>
          </a:p>
        </p:txBody>
      </p:sp>
      <p:sp>
        <p:nvSpPr>
          <p:cNvPr id="199" name="Google Shape;199;p20"/>
          <p:cNvSpPr txBox="1">
            <a:spLocks noGrp="1"/>
          </p:cNvSpPr>
          <p:nvPr>
            <p:ph type="body" idx="1"/>
          </p:nvPr>
        </p:nvSpPr>
        <p:spPr>
          <a:xfrm>
            <a:off x="10044294" y="12625"/>
            <a:ext cx="7908290" cy="940772"/>
          </a:xfrm>
          <a:prstGeom prst="rect">
            <a:avLst/>
          </a:prstGeom>
        </p:spPr>
        <p:txBody>
          <a:bodyPr spcFirstLastPara="1" wrap="square" lIns="91425" tIns="91425" rIns="91425" bIns="91425" anchor="t" anchorCtr="0">
            <a:noAutofit/>
          </a:bodyPr>
          <a:lstStyle/>
          <a:p>
            <a:pPr marL="0" lvl="0" indent="0">
              <a:spcAft>
                <a:spcPts val="1600"/>
              </a:spcAft>
              <a:buNone/>
            </a:pPr>
            <a:r>
              <a:rPr lang="zh-CN" altLang="en-US" sz="1600" b="1" dirty="0">
                <a:solidFill>
                  <a:schemeClr val="bg2"/>
                </a:solidFill>
                <a:latin typeface="等线" panose="02010600030101010101" pitchFamily="2" charset="-122"/>
                <a:ea typeface="等线" panose="02010600030101010101" pitchFamily="2" charset="-122"/>
              </a:rPr>
              <a:t>视频卡顿</a:t>
            </a:r>
            <a:r>
              <a:rPr lang="en-US" altLang="zh-CN" sz="2000" b="1" dirty="0">
                <a:solidFill>
                  <a:schemeClr val="accent3"/>
                </a:solidFill>
                <a:latin typeface="等线" panose="02010600030101010101" pitchFamily="2" charset="-122"/>
                <a:ea typeface="等线" panose="02010600030101010101" pitchFamily="2" charset="-122"/>
              </a:rPr>
              <a:t>2</a:t>
            </a:r>
            <a:r>
              <a:rPr lang="zh-CN" altLang="en-US" sz="2000" b="1" dirty="0">
                <a:solidFill>
                  <a:schemeClr val="accent3"/>
                </a:solidFill>
                <a:latin typeface="等线" panose="02010600030101010101" pitchFamily="2" charset="-122"/>
                <a:ea typeface="等线" panose="02010600030101010101" pitchFamily="2" charset="-122"/>
              </a:rPr>
              <a:t>秒</a:t>
            </a:r>
            <a:r>
              <a:rPr lang="zh-CN" altLang="en-US" sz="1600" b="1" dirty="0">
                <a:solidFill>
                  <a:schemeClr val="bg2"/>
                </a:solidFill>
                <a:latin typeface="等线" panose="02010600030101010101" pitchFamily="2" charset="-122"/>
                <a:ea typeface="等线" panose="02010600030101010101" pitchFamily="2" charset="-122"/>
              </a:rPr>
              <a:t>时，就会有观众离开界面。</a:t>
            </a:r>
            <a:r>
              <a:rPr lang="en-US" altLang="zh-CN" sz="2000" b="1" dirty="0">
                <a:solidFill>
                  <a:schemeClr val="accent3"/>
                </a:solidFill>
                <a:latin typeface="等线" panose="02010600030101010101" pitchFamily="2" charset="-122"/>
                <a:ea typeface="等线" panose="02010600030101010101" pitchFamily="2" charset="-122"/>
              </a:rPr>
              <a:t>20%</a:t>
            </a:r>
            <a:r>
              <a:rPr lang="zh-CN" altLang="en-US" sz="1600" b="1" dirty="0">
                <a:solidFill>
                  <a:schemeClr val="bg2"/>
                </a:solidFill>
                <a:latin typeface="等线" panose="02010600030101010101" pitchFamily="2" charset="-122"/>
                <a:ea typeface="等线" panose="02010600030101010101" pitchFamily="2" charset="-122"/>
              </a:rPr>
              <a:t>的观众会在卡顿</a:t>
            </a:r>
            <a:r>
              <a:rPr lang="en-US" altLang="zh-CN" sz="2000" b="1" dirty="0">
                <a:solidFill>
                  <a:schemeClr val="accent3"/>
                </a:solidFill>
                <a:latin typeface="等线" panose="02010600030101010101" pitchFamily="2" charset="-122"/>
                <a:ea typeface="等线" panose="02010600030101010101" pitchFamily="2" charset="-122"/>
              </a:rPr>
              <a:t>5</a:t>
            </a:r>
            <a:r>
              <a:rPr lang="zh-CN" altLang="en-US" sz="2000" b="1" dirty="0">
                <a:solidFill>
                  <a:schemeClr val="accent3"/>
                </a:solidFill>
                <a:latin typeface="等线" panose="02010600030101010101" pitchFamily="2" charset="-122"/>
                <a:ea typeface="等线" panose="02010600030101010101" pitchFamily="2" charset="-122"/>
              </a:rPr>
              <a:t>秒</a:t>
            </a:r>
            <a:r>
              <a:rPr lang="zh-CN" altLang="en-US" sz="1600" b="1" dirty="0">
                <a:solidFill>
                  <a:schemeClr val="bg2"/>
                </a:solidFill>
                <a:latin typeface="等线" panose="02010600030101010101" pitchFamily="2" charset="-122"/>
                <a:ea typeface="等线" panose="02010600030101010101" pitchFamily="2" charset="-122"/>
              </a:rPr>
              <a:t>时离开界面。</a:t>
            </a:r>
          </a:p>
          <a:p>
            <a:pPr marL="0" indent="0" algn="r">
              <a:spcAft>
                <a:spcPts val="1600"/>
              </a:spcAft>
              <a:buNone/>
            </a:pPr>
            <a:r>
              <a:rPr lang="en-US" altLang="zh-CN" sz="1100" b="1" dirty="0">
                <a:solidFill>
                  <a:schemeClr val="bg2"/>
                </a:solidFill>
                <a:latin typeface="等线" panose="02010600030101010101" pitchFamily="2" charset="-122"/>
                <a:ea typeface="等线" panose="02010600030101010101" pitchFamily="2" charset="-122"/>
              </a:rPr>
              <a:t>——《Video Stream Quality Impacts Viewer Behavior: Inferring Causality Using Quasi-Experimental Designs》</a:t>
            </a:r>
          </a:p>
          <a:p>
            <a:pPr marL="0" indent="0" algn="r">
              <a:spcAft>
                <a:spcPts val="1600"/>
              </a:spcAft>
              <a:buNone/>
            </a:pPr>
            <a:endParaRPr lang="en-US" altLang="zh-CN" sz="1600" b="1" dirty="0">
              <a:solidFill>
                <a:schemeClr val="bg2"/>
              </a:solidFill>
              <a:latin typeface="等线" panose="02010600030101010101" pitchFamily="2" charset="-122"/>
              <a:ea typeface="等线" panose="02010600030101010101" pitchFamily="2" charset="-122"/>
            </a:endParaRPr>
          </a:p>
          <a:p>
            <a:pPr marL="0" lvl="0" indent="0" algn="l" rtl="0">
              <a:spcBef>
                <a:spcPts val="0"/>
              </a:spcBef>
              <a:spcAft>
                <a:spcPts val="1600"/>
              </a:spcAft>
              <a:buNone/>
            </a:pPr>
            <a:r>
              <a:rPr lang="zh-CN" altLang="en-US" sz="1600" b="1" dirty="0">
                <a:solidFill>
                  <a:schemeClr val="bg2"/>
                </a:solidFill>
                <a:latin typeface="等线" panose="02010600030101010101" pitchFamily="2" charset="-122"/>
                <a:ea typeface="等线" panose="02010600030101010101" pitchFamily="2" charset="-122"/>
              </a:rPr>
              <a:t>我国网络视频用户达</a:t>
            </a:r>
            <a:r>
              <a:rPr lang="en-US" altLang="zh-CN" sz="2000" b="1" dirty="0">
                <a:solidFill>
                  <a:schemeClr val="accent3"/>
                </a:solidFill>
                <a:latin typeface="等线" panose="02010600030101010101" pitchFamily="2" charset="-122"/>
                <a:ea typeface="等线" panose="02010600030101010101" pitchFamily="2" charset="-122"/>
              </a:rPr>
              <a:t>7.25</a:t>
            </a:r>
            <a:r>
              <a:rPr lang="zh-CN" altLang="en-US" sz="2000" b="1" dirty="0">
                <a:solidFill>
                  <a:schemeClr val="accent3"/>
                </a:solidFill>
                <a:latin typeface="等线" panose="02010600030101010101" pitchFamily="2" charset="-122"/>
                <a:ea typeface="等线" panose="02010600030101010101" pitchFamily="2" charset="-122"/>
              </a:rPr>
              <a:t>亿</a:t>
            </a:r>
            <a:r>
              <a:rPr lang="zh-CN" altLang="en-US" sz="1600" b="1" dirty="0">
                <a:solidFill>
                  <a:schemeClr val="bg2"/>
                </a:solidFill>
                <a:latin typeface="等线" panose="02010600030101010101" pitchFamily="2" charset="-122"/>
                <a:ea typeface="等线" panose="02010600030101010101" pitchFamily="2" charset="-122"/>
              </a:rPr>
              <a:t>，人均每天观看网络视频时长为</a:t>
            </a:r>
            <a:r>
              <a:rPr lang="en-US" altLang="zh-CN" sz="2000" b="1" dirty="0">
                <a:solidFill>
                  <a:schemeClr val="accent3"/>
                </a:solidFill>
                <a:latin typeface="等线" panose="02010600030101010101" pitchFamily="2" charset="-122"/>
                <a:ea typeface="等线" panose="02010600030101010101" pitchFamily="2" charset="-122"/>
              </a:rPr>
              <a:t>67</a:t>
            </a:r>
            <a:r>
              <a:rPr lang="zh-CN" altLang="en-US" sz="2000" b="1" dirty="0">
                <a:solidFill>
                  <a:schemeClr val="accent3"/>
                </a:solidFill>
                <a:latin typeface="等线" panose="02010600030101010101" pitchFamily="2" charset="-122"/>
                <a:ea typeface="等线" panose="02010600030101010101" pitchFamily="2" charset="-122"/>
              </a:rPr>
              <a:t>分钟</a:t>
            </a:r>
            <a:r>
              <a:rPr lang="zh-CN" altLang="en-US" sz="1600" b="1" dirty="0">
                <a:solidFill>
                  <a:schemeClr val="bg2"/>
                </a:solidFill>
                <a:latin typeface="等线" panose="02010600030101010101" pitchFamily="2" charset="-122"/>
                <a:ea typeface="等线" panose="02010600030101010101" pitchFamily="2" charset="-122"/>
              </a:rPr>
              <a:t>。</a:t>
            </a:r>
            <a:endParaRPr lang="en-US" altLang="zh-CN" sz="1600" b="1" dirty="0">
              <a:solidFill>
                <a:schemeClr val="bg2"/>
              </a:solidFill>
              <a:latin typeface="等线" panose="02010600030101010101" pitchFamily="2" charset="-122"/>
              <a:ea typeface="等线" panose="02010600030101010101" pitchFamily="2" charset="-122"/>
            </a:endParaRPr>
          </a:p>
          <a:p>
            <a:pPr marL="0" lvl="0" indent="0" algn="r" rtl="0">
              <a:spcBef>
                <a:spcPts val="0"/>
              </a:spcBef>
              <a:spcAft>
                <a:spcPts val="1600"/>
              </a:spcAft>
              <a:buNone/>
            </a:pPr>
            <a:r>
              <a:rPr lang="en-US" altLang="zh-CN" sz="1100" b="1" dirty="0">
                <a:solidFill>
                  <a:schemeClr val="bg2"/>
                </a:solidFill>
                <a:latin typeface="等线" panose="02010600030101010101" pitchFamily="2" charset="-122"/>
                <a:ea typeface="等线" panose="02010600030101010101" pitchFamily="2" charset="-122"/>
              </a:rPr>
              <a:t>——《2019</a:t>
            </a:r>
            <a:r>
              <a:rPr lang="zh-CN" altLang="en-US" sz="1100" b="1" dirty="0">
                <a:solidFill>
                  <a:schemeClr val="bg2"/>
                </a:solidFill>
                <a:latin typeface="等线" panose="02010600030101010101" pitchFamily="2" charset="-122"/>
                <a:ea typeface="等线" panose="02010600030101010101" pitchFamily="2" charset="-122"/>
              </a:rPr>
              <a:t>中国网络视听发展研究报告</a:t>
            </a:r>
            <a:r>
              <a:rPr lang="en-US" altLang="zh-CN" sz="1100" b="1" dirty="0">
                <a:solidFill>
                  <a:schemeClr val="bg2"/>
                </a:solidFill>
                <a:latin typeface="等线" panose="02010600030101010101" pitchFamily="2" charset="-122"/>
                <a:ea typeface="等线" panose="02010600030101010101" pitchFamily="2" charset="-122"/>
              </a:rPr>
              <a:t>》</a:t>
            </a:r>
          </a:p>
          <a:p>
            <a:pPr marL="0" lvl="0" indent="0" algn="r" rtl="0">
              <a:spcBef>
                <a:spcPts val="0"/>
              </a:spcBef>
              <a:spcAft>
                <a:spcPts val="1600"/>
              </a:spcAft>
              <a:buNone/>
            </a:pPr>
            <a:endParaRPr lang="en-US" altLang="zh-CN" sz="1100" b="1"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15378" y="1586606"/>
            <a:ext cx="2292325" cy="1451648"/>
            <a:chOff x="-66433" y="1881329"/>
            <a:chExt cx="2292325" cy="1451648"/>
          </a:xfrm>
        </p:grpSpPr>
        <p:sp>
          <p:nvSpPr>
            <p:cNvPr id="2" name="文本框 1">
              <a:extLst>
                <a:ext uri="{FF2B5EF4-FFF2-40B4-BE49-F238E27FC236}">
                  <a16:creationId xmlns:a16="http://schemas.microsoft.com/office/drawing/2014/main" id="{2DB61034-CBF0-4C0E-AD86-9A5B45D14A5A}"/>
                </a:ext>
              </a:extLst>
            </p:cNvPr>
            <p:cNvSpPr txBox="1"/>
            <p:nvPr/>
          </p:nvSpPr>
          <p:spPr>
            <a:xfrm>
              <a:off x="-66433" y="1881329"/>
              <a:ext cx="2292325" cy="246221"/>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sym typeface="Lato"/>
                </a:rPr>
                <a:t>When video pauses for </a:t>
              </a:r>
              <a:endParaRPr lang="zh-CN" altLang="en-US" sz="1000" b="1" dirty="0">
                <a:solidFill>
                  <a:srgbClr val="514E7F"/>
                </a:solidFill>
                <a:latin typeface="微软雅黑" panose="020B0503020204020204" pitchFamily="34" charset="-122"/>
                <a:ea typeface="微软雅黑" panose="020B0503020204020204" pitchFamily="34" charset="-122"/>
                <a:sym typeface="Lato"/>
              </a:endParaRPr>
            </a:p>
          </p:txBody>
        </p:sp>
        <p:sp>
          <p:nvSpPr>
            <p:cNvPr id="3" name="文本框 2">
              <a:extLst>
                <a:ext uri="{FF2B5EF4-FFF2-40B4-BE49-F238E27FC236}">
                  <a16:creationId xmlns:a16="http://schemas.microsoft.com/office/drawing/2014/main" id="{9E8782B1-1331-4B7E-9878-73F044829080}"/>
                </a:ext>
              </a:extLst>
            </p:cNvPr>
            <p:cNvSpPr txBox="1"/>
            <p:nvPr/>
          </p:nvSpPr>
          <p:spPr>
            <a:xfrm>
              <a:off x="771793" y="2212907"/>
              <a:ext cx="615873"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2</a:t>
              </a:r>
              <a:r>
                <a:rPr lang="en-US" altLang="zh-CN" sz="2000" b="1" dirty="0">
                  <a:solidFill>
                    <a:srgbClr val="FF8F00"/>
                  </a:solidFill>
                  <a:latin typeface="微软雅黑" panose="020B0503020204020204" pitchFamily="34" charset="-122"/>
                  <a:ea typeface="微软雅黑" panose="020B0503020204020204" pitchFamily="34" charset="-122"/>
                  <a:sym typeface="Lato"/>
                </a:rPr>
                <a:t>S</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6239A1B-EE93-469F-8DE2-10E4C3BAF296}"/>
                </a:ext>
              </a:extLst>
            </p:cNvPr>
            <p:cNvSpPr txBox="1"/>
            <p:nvPr/>
          </p:nvSpPr>
          <p:spPr>
            <a:xfrm>
              <a:off x="9354" y="2932867"/>
              <a:ext cx="2140750" cy="400110"/>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rPr>
                <a:t>Audiences begin to leave the video  player screen  </a:t>
              </a:r>
              <a:endParaRPr lang="zh-CN" altLang="en-US" sz="1000" b="1" dirty="0">
                <a:solidFill>
                  <a:srgbClr val="514E7F"/>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293571" y="1595322"/>
            <a:ext cx="2292325" cy="1460305"/>
            <a:chOff x="1860665" y="1890045"/>
            <a:chExt cx="2292325" cy="1460305"/>
          </a:xfrm>
        </p:grpSpPr>
        <p:sp>
          <p:nvSpPr>
            <p:cNvPr id="8" name="文本框 7">
              <a:extLst>
                <a:ext uri="{FF2B5EF4-FFF2-40B4-BE49-F238E27FC236}">
                  <a16:creationId xmlns:a16="http://schemas.microsoft.com/office/drawing/2014/main" id="{9ED89091-499B-4E7D-82F2-CE18AFFC09D6}"/>
                </a:ext>
              </a:extLst>
            </p:cNvPr>
            <p:cNvSpPr txBox="1"/>
            <p:nvPr/>
          </p:nvSpPr>
          <p:spPr>
            <a:xfrm>
              <a:off x="1860665" y="1890045"/>
              <a:ext cx="2292325" cy="246221"/>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sym typeface="Lato"/>
                </a:rPr>
                <a:t>When video pauses for </a:t>
              </a:r>
              <a:endParaRPr lang="zh-CN" altLang="en-US" sz="1000" b="1" dirty="0">
                <a:solidFill>
                  <a:srgbClr val="514E7F"/>
                </a:solidFill>
                <a:latin typeface="微软雅黑" panose="020B0503020204020204" pitchFamily="34" charset="-122"/>
                <a:ea typeface="微软雅黑" panose="020B0503020204020204" pitchFamily="34" charset="-122"/>
                <a:sym typeface="Lato"/>
              </a:endParaRPr>
            </a:p>
          </p:txBody>
        </p:sp>
        <p:sp>
          <p:nvSpPr>
            <p:cNvPr id="9" name="文本框 8">
              <a:extLst>
                <a:ext uri="{FF2B5EF4-FFF2-40B4-BE49-F238E27FC236}">
                  <a16:creationId xmlns:a16="http://schemas.microsoft.com/office/drawing/2014/main" id="{49590E01-CC05-42FB-8ACE-3425BD7DA8F5}"/>
                </a:ext>
              </a:extLst>
            </p:cNvPr>
            <p:cNvSpPr txBox="1"/>
            <p:nvPr/>
          </p:nvSpPr>
          <p:spPr>
            <a:xfrm>
              <a:off x="2698890" y="2212907"/>
              <a:ext cx="615874"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5</a:t>
              </a:r>
              <a:r>
                <a:rPr lang="en-US" altLang="zh-CN" sz="2000" b="1" dirty="0">
                  <a:solidFill>
                    <a:srgbClr val="FF8F00"/>
                  </a:solidFill>
                  <a:latin typeface="微软雅黑" panose="020B0503020204020204" pitchFamily="34" charset="-122"/>
                  <a:ea typeface="微软雅黑" panose="020B0503020204020204" pitchFamily="34" charset="-122"/>
                  <a:sym typeface="Lato"/>
                </a:rPr>
                <a:t>S</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6C6D7A2-716B-4EB1-BCD3-53361CE3E441}"/>
                </a:ext>
              </a:extLst>
            </p:cNvPr>
            <p:cNvSpPr txBox="1"/>
            <p:nvPr/>
          </p:nvSpPr>
          <p:spPr>
            <a:xfrm>
              <a:off x="1936452" y="2950240"/>
              <a:ext cx="2140750" cy="400110"/>
            </a:xfrm>
            <a:prstGeom prst="rect">
              <a:avLst/>
            </a:prstGeom>
            <a:noFill/>
          </p:spPr>
          <p:txBody>
            <a:bodyPr wrap="square" rtlCol="0">
              <a:spAutoFit/>
            </a:bodyPr>
            <a:lstStyle/>
            <a:p>
              <a:pPr algn="ctr"/>
              <a:r>
                <a:rPr lang="en-US" altLang="zh-CN" sz="1000" b="1" dirty="0">
                  <a:solidFill>
                    <a:srgbClr val="1A9988"/>
                  </a:solidFill>
                  <a:latin typeface="微软雅黑" panose="020B0503020204020204" pitchFamily="34" charset="-122"/>
                  <a:ea typeface="微软雅黑" panose="020B0503020204020204" pitchFamily="34" charset="-122"/>
                </a:rPr>
                <a:t> </a:t>
              </a:r>
              <a:r>
                <a:rPr lang="en-US" altLang="zh-CN" sz="1000" b="1" dirty="0">
                  <a:solidFill>
                    <a:srgbClr val="514E7F"/>
                  </a:solidFill>
                  <a:latin typeface="微软雅黑" panose="020B0503020204020204" pitchFamily="34" charset="-122"/>
                  <a:ea typeface="微软雅黑" panose="020B0503020204020204" pitchFamily="34" charset="-122"/>
                </a:rPr>
                <a:t>20% Audiences will leave the video player screen  </a:t>
              </a:r>
              <a:endParaRPr lang="zh-CN" altLang="en-US" sz="1000" b="1" dirty="0">
                <a:solidFill>
                  <a:srgbClr val="514E7F"/>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044664" y="1605884"/>
            <a:ext cx="3004732" cy="1351457"/>
            <a:chOff x="3787909" y="1900607"/>
            <a:chExt cx="3004732" cy="1351457"/>
          </a:xfrm>
        </p:grpSpPr>
        <p:sp>
          <p:nvSpPr>
            <p:cNvPr id="11" name="文本框 10">
              <a:extLst>
                <a:ext uri="{FF2B5EF4-FFF2-40B4-BE49-F238E27FC236}">
                  <a16:creationId xmlns:a16="http://schemas.microsoft.com/office/drawing/2014/main" id="{0C71209C-0956-4064-B9A8-4EEBFADA5E4C}"/>
                </a:ext>
              </a:extLst>
            </p:cNvPr>
            <p:cNvSpPr txBox="1"/>
            <p:nvPr/>
          </p:nvSpPr>
          <p:spPr>
            <a:xfrm>
              <a:off x="3787909" y="1900607"/>
              <a:ext cx="3004732" cy="400110"/>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sym typeface="Lato"/>
                </a:rPr>
                <a:t>China nowadays has</a:t>
              </a:r>
            </a:p>
            <a:p>
              <a:pPr algn="ctr"/>
              <a:r>
                <a:rPr lang="en-US" altLang="zh-CN" sz="1000" b="1" dirty="0">
                  <a:solidFill>
                    <a:srgbClr val="FF8F00"/>
                  </a:solidFill>
                  <a:latin typeface="微软雅黑" panose="020B0503020204020204" pitchFamily="34" charset="-122"/>
                  <a:ea typeface="微软雅黑" panose="020B0503020204020204" pitchFamily="34" charset="-122"/>
                  <a:sym typeface="Lato"/>
                </a:rPr>
                <a:t> </a:t>
              </a:r>
            </a:p>
          </p:txBody>
        </p:sp>
        <p:sp>
          <p:nvSpPr>
            <p:cNvPr id="12" name="文本框 11">
              <a:extLst>
                <a:ext uri="{FF2B5EF4-FFF2-40B4-BE49-F238E27FC236}">
                  <a16:creationId xmlns:a16="http://schemas.microsoft.com/office/drawing/2014/main" id="{7C064F3F-6DC6-4B17-B767-BAE35345AC04}"/>
                </a:ext>
              </a:extLst>
            </p:cNvPr>
            <p:cNvSpPr txBox="1"/>
            <p:nvPr/>
          </p:nvSpPr>
          <p:spPr>
            <a:xfrm>
              <a:off x="4585595" y="2212907"/>
              <a:ext cx="1409360"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7.25</a:t>
              </a:r>
              <a:r>
                <a:rPr lang="en-US" altLang="zh-CN" sz="2000" b="1" dirty="0">
                  <a:solidFill>
                    <a:srgbClr val="FF8F00"/>
                  </a:solidFill>
                  <a:latin typeface="微软雅黑" panose="020B0503020204020204" pitchFamily="34" charset="-122"/>
                  <a:ea typeface="微软雅黑" panose="020B0503020204020204" pitchFamily="34" charset="-122"/>
                  <a:sym typeface="Lato"/>
                </a:rPr>
                <a:t>M</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80752D1-8C05-4113-8D00-C0E5C5744BBA}"/>
                </a:ext>
              </a:extLst>
            </p:cNvPr>
            <p:cNvSpPr txBox="1"/>
            <p:nvPr/>
          </p:nvSpPr>
          <p:spPr>
            <a:xfrm>
              <a:off x="4219900" y="3005843"/>
              <a:ext cx="2140750" cy="246221"/>
            </a:xfrm>
            <a:prstGeom prst="rect">
              <a:avLst/>
            </a:prstGeom>
            <a:noFill/>
          </p:spPr>
          <p:txBody>
            <a:bodyPr wrap="square" rtlCol="0">
              <a:spAutoFit/>
            </a:bodyPr>
            <a:lstStyle/>
            <a:p>
              <a:pPr algn="ctr"/>
              <a:r>
                <a:rPr lang="en-US" altLang="zh-CN" sz="1000" b="1" dirty="0">
                  <a:solidFill>
                    <a:srgbClr val="FF8F00"/>
                  </a:solidFill>
                  <a:latin typeface="微软雅黑" panose="020B0503020204020204" pitchFamily="34" charset="-122"/>
                  <a:ea typeface="微软雅黑" panose="020B0503020204020204" pitchFamily="34" charset="-122"/>
                </a:rPr>
                <a:t> </a:t>
              </a:r>
              <a:r>
                <a:rPr lang="en-US" altLang="zh-CN" sz="1000" b="1" dirty="0">
                  <a:solidFill>
                    <a:srgbClr val="514E7F"/>
                  </a:solidFill>
                  <a:latin typeface="微软雅黑" panose="020B0503020204020204" pitchFamily="34" charset="-122"/>
                  <a:ea typeface="微软雅黑" panose="020B0503020204020204" pitchFamily="34" charset="-122"/>
                </a:rPr>
                <a:t>online video users</a:t>
              </a:r>
              <a:endParaRPr lang="zh-CN" altLang="en-US" sz="1000" b="1" dirty="0">
                <a:solidFill>
                  <a:srgbClr val="514E7F"/>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17405" y="1598565"/>
            <a:ext cx="2292325" cy="1356412"/>
            <a:chOff x="6769105" y="1893288"/>
            <a:chExt cx="2292325" cy="1356412"/>
          </a:xfrm>
        </p:grpSpPr>
        <p:sp>
          <p:nvSpPr>
            <p:cNvPr id="14" name="文本框 13">
              <a:extLst>
                <a:ext uri="{FF2B5EF4-FFF2-40B4-BE49-F238E27FC236}">
                  <a16:creationId xmlns:a16="http://schemas.microsoft.com/office/drawing/2014/main" id="{835E3814-CD39-4DF8-9881-BD9AB738A757}"/>
                </a:ext>
              </a:extLst>
            </p:cNvPr>
            <p:cNvSpPr txBox="1"/>
            <p:nvPr/>
          </p:nvSpPr>
          <p:spPr>
            <a:xfrm>
              <a:off x="6769105" y="1893288"/>
              <a:ext cx="2292325" cy="246221"/>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sym typeface="Lato"/>
                </a:rPr>
                <a:t>Every user watches video  for </a:t>
              </a:r>
              <a:endParaRPr lang="zh-CN" altLang="en-US" sz="1000" b="1" dirty="0">
                <a:solidFill>
                  <a:srgbClr val="514E7F"/>
                </a:solidFill>
                <a:latin typeface="微软雅黑" panose="020B0503020204020204" pitchFamily="34" charset="-122"/>
                <a:ea typeface="微软雅黑" panose="020B0503020204020204" pitchFamily="34" charset="-122"/>
                <a:sym typeface="Lato"/>
              </a:endParaRPr>
            </a:p>
          </p:txBody>
        </p:sp>
        <p:sp>
          <p:nvSpPr>
            <p:cNvPr id="15" name="文本框 14">
              <a:extLst>
                <a:ext uri="{FF2B5EF4-FFF2-40B4-BE49-F238E27FC236}">
                  <a16:creationId xmlns:a16="http://schemas.microsoft.com/office/drawing/2014/main" id="{A08024F1-D9FA-4A07-BAF4-07F7563C8C21}"/>
                </a:ext>
              </a:extLst>
            </p:cNvPr>
            <p:cNvSpPr txBox="1"/>
            <p:nvPr/>
          </p:nvSpPr>
          <p:spPr>
            <a:xfrm>
              <a:off x="7261082" y="2212907"/>
              <a:ext cx="1308370"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67</a:t>
              </a:r>
              <a:r>
                <a:rPr lang="en-US" altLang="zh-CN" sz="2000" b="1" dirty="0">
                  <a:solidFill>
                    <a:srgbClr val="FF8F00"/>
                  </a:solidFill>
                  <a:latin typeface="微软雅黑" panose="020B0503020204020204" pitchFamily="34" charset="-122"/>
                  <a:ea typeface="微软雅黑" panose="020B0503020204020204" pitchFamily="34" charset="-122"/>
                  <a:sym typeface="Lato"/>
                </a:rPr>
                <a:t>MIN</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A590D88-7DCD-4D4C-9EA4-149F7810A11B}"/>
                </a:ext>
              </a:extLst>
            </p:cNvPr>
            <p:cNvSpPr txBox="1"/>
            <p:nvPr/>
          </p:nvSpPr>
          <p:spPr>
            <a:xfrm>
              <a:off x="6844892" y="3003479"/>
              <a:ext cx="2140750" cy="246221"/>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rPr>
                <a:t>every day  on average</a:t>
              </a:r>
              <a:endParaRPr lang="zh-CN" altLang="en-US" sz="1000" b="1" dirty="0">
                <a:solidFill>
                  <a:srgbClr val="514E7F"/>
                </a:solidFill>
                <a:latin typeface="微软雅黑" panose="020B0503020204020204" pitchFamily="34" charset="-122"/>
                <a:ea typeface="微软雅黑" panose="020B0503020204020204" pitchFamily="34" charset="-122"/>
              </a:endParaRPr>
            </a:p>
          </p:txBody>
        </p:sp>
      </p:grpSp>
      <p:sp>
        <p:nvSpPr>
          <p:cNvPr id="6" name="矩形 5">
            <a:extLst>
              <a:ext uri="{FF2B5EF4-FFF2-40B4-BE49-F238E27FC236}">
                <a16:creationId xmlns:a16="http://schemas.microsoft.com/office/drawing/2014/main" id="{CBB7ED86-CB8D-4E74-9A6B-7F38B19E3AF2}"/>
              </a:ext>
            </a:extLst>
          </p:cNvPr>
          <p:cNvSpPr/>
          <p:nvPr/>
        </p:nvSpPr>
        <p:spPr>
          <a:xfrm>
            <a:off x="1579796" y="3849223"/>
            <a:ext cx="7109585" cy="246221"/>
          </a:xfrm>
          <a:prstGeom prst="rect">
            <a:avLst/>
          </a:prstGeom>
        </p:spPr>
        <p:txBody>
          <a:bodyPr wrap="square">
            <a:spAutoFit/>
          </a:bodyPr>
          <a:lstStyle/>
          <a:p>
            <a:pPr marL="0" indent="0" algn="r">
              <a:spcAft>
                <a:spcPts val="1600"/>
              </a:spcAft>
              <a:buNone/>
            </a:pPr>
            <a:r>
              <a:rPr lang="en-US" altLang="zh-CN" sz="1000" b="1" dirty="0">
                <a:solidFill>
                  <a:schemeClr val="bg1">
                    <a:lumMod val="50000"/>
                  </a:schemeClr>
                </a:solidFill>
                <a:latin typeface="微软雅黑" panose="020B0503020204020204" pitchFamily="34" charset="-122"/>
                <a:ea typeface="微软雅黑" panose="020B0503020204020204" pitchFamily="34" charset="-122"/>
              </a:rPr>
              <a:t>——《Video Stream Quality Impacts Viewer Behavior: Inferring Causality Using Quasi-Experimental Designs》</a:t>
            </a:r>
          </a:p>
        </p:txBody>
      </p:sp>
      <p:sp>
        <p:nvSpPr>
          <p:cNvPr id="7" name="矩形 6">
            <a:extLst>
              <a:ext uri="{FF2B5EF4-FFF2-40B4-BE49-F238E27FC236}">
                <a16:creationId xmlns:a16="http://schemas.microsoft.com/office/drawing/2014/main" id="{D5A30070-3346-4CCE-8B84-87EFEAE52D03}"/>
              </a:ext>
            </a:extLst>
          </p:cNvPr>
          <p:cNvSpPr/>
          <p:nvPr/>
        </p:nvSpPr>
        <p:spPr>
          <a:xfrm>
            <a:off x="3920899" y="4182706"/>
            <a:ext cx="4842992" cy="246221"/>
          </a:xfrm>
          <a:prstGeom prst="rect">
            <a:avLst/>
          </a:prstGeom>
        </p:spPr>
        <p:txBody>
          <a:bodyPr wrap="none">
            <a:spAutoFit/>
          </a:bodyPr>
          <a:lstStyle/>
          <a:p>
            <a:pPr lvl="0" algn="r">
              <a:spcAft>
                <a:spcPts val="1600"/>
              </a:spcAft>
            </a:pPr>
            <a:r>
              <a:rPr lang="en-US" altLang="zh-CN" sz="1000" b="1" dirty="0">
                <a:solidFill>
                  <a:schemeClr val="bg1">
                    <a:lumMod val="50000"/>
                  </a:schemeClr>
                </a:solidFill>
                <a:latin typeface="微软雅黑" panose="020B0503020204020204" pitchFamily="34" charset="-122"/>
                <a:ea typeface="微软雅黑" panose="020B0503020204020204" pitchFamily="34" charset="-122"/>
              </a:rPr>
              <a:t>——《2019 China Network Audiovisual Development Research Report》</a:t>
            </a:r>
          </a:p>
        </p:txBody>
      </p:sp>
      <p:cxnSp>
        <p:nvCxnSpPr>
          <p:cNvPr id="18" name="直接连接符 17">
            <a:extLst>
              <a:ext uri="{FF2B5EF4-FFF2-40B4-BE49-F238E27FC236}">
                <a16:creationId xmlns:a16="http://schemas.microsoft.com/office/drawing/2014/main" id="{66E07FD0-1D3F-4D7A-9127-F3C8D275901A}"/>
              </a:ext>
            </a:extLst>
          </p:cNvPr>
          <p:cNvCxnSpPr/>
          <p:nvPr/>
        </p:nvCxnSpPr>
        <p:spPr>
          <a:xfrm>
            <a:off x="2427565" y="1657350"/>
            <a:ext cx="0" cy="18808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接连接符 20">
            <a:extLst>
              <a:ext uri="{FF2B5EF4-FFF2-40B4-BE49-F238E27FC236}">
                <a16:creationId xmlns:a16="http://schemas.microsoft.com/office/drawing/2014/main" id="{A0B8CE8D-8A9D-4B03-8A98-70F54F19EF81}"/>
              </a:ext>
            </a:extLst>
          </p:cNvPr>
          <p:cNvCxnSpPr/>
          <p:nvPr/>
        </p:nvCxnSpPr>
        <p:spPr>
          <a:xfrm>
            <a:off x="4505758" y="1598024"/>
            <a:ext cx="0" cy="18808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21">
            <a:extLst>
              <a:ext uri="{FF2B5EF4-FFF2-40B4-BE49-F238E27FC236}">
                <a16:creationId xmlns:a16="http://schemas.microsoft.com/office/drawing/2014/main" id="{536FC129-8523-4511-B730-FC331E1EE70D}"/>
              </a:ext>
            </a:extLst>
          </p:cNvPr>
          <p:cNvCxnSpPr/>
          <p:nvPr/>
        </p:nvCxnSpPr>
        <p:spPr>
          <a:xfrm>
            <a:off x="6583951" y="1657350"/>
            <a:ext cx="0" cy="18808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4327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7"/>
        <p:cNvGrpSpPr/>
        <p:nvPr/>
      </p:nvGrpSpPr>
      <p:grpSpPr>
        <a:xfrm>
          <a:off x="0" y="0"/>
          <a:ext cx="0" cy="0"/>
          <a:chOff x="0" y="0"/>
          <a:chExt cx="0" cy="0"/>
        </a:xfrm>
      </p:grpSpPr>
      <p:sp>
        <p:nvSpPr>
          <p:cNvPr id="24" name="矩形 23"/>
          <p:cNvSpPr/>
          <p:nvPr/>
        </p:nvSpPr>
        <p:spPr>
          <a:xfrm>
            <a:off x="-52899" y="0"/>
            <a:ext cx="9196899" cy="51435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Google Shape;198;p20"/>
          <p:cNvSpPr txBox="1">
            <a:spLocks noGrp="1"/>
          </p:cNvSpPr>
          <p:nvPr>
            <p:ph type="title"/>
          </p:nvPr>
        </p:nvSpPr>
        <p:spPr>
          <a:xfrm>
            <a:off x="3380772" y="350747"/>
            <a:ext cx="2249972" cy="535200"/>
          </a:xfrm>
          <a:prstGeom prst="rect">
            <a:avLst/>
          </a:prstGeom>
        </p:spPr>
        <p:txBody>
          <a:bodyPr spcFirstLastPara="1" wrap="square" lIns="91425" tIns="91425" rIns="91425" bIns="91425" anchor="t" anchorCtr="0">
            <a:noAutofit/>
          </a:bodyPr>
          <a:lstStyle/>
          <a:p>
            <a:pPr lvl="0"/>
            <a:r>
              <a:rPr lang="en-US" altLang="zh-CN" sz="2200" dirty="0">
                <a:solidFill>
                  <a:srgbClr val="514E7F"/>
                </a:solidFill>
                <a:latin typeface="微软雅黑" panose="020B0503020204020204" pitchFamily="34" charset="-122"/>
                <a:ea typeface="微软雅黑" panose="020B0503020204020204" pitchFamily="34" charset="-122"/>
              </a:rPr>
              <a:t>Data</a:t>
            </a:r>
            <a:r>
              <a:rPr lang="en-US" altLang="zh-CN" sz="2200" b="0" dirty="0">
                <a:solidFill>
                  <a:srgbClr val="514E7F"/>
                </a:solidFill>
                <a:latin typeface="微软雅黑" panose="020B0503020204020204" pitchFamily="34" charset="-122"/>
                <a:ea typeface="微软雅黑" panose="020B0503020204020204" pitchFamily="34" charset="-122"/>
              </a:rPr>
              <a:t> </a:t>
            </a:r>
            <a:r>
              <a:rPr lang="en-US" altLang="zh-CN" sz="2200" dirty="0">
                <a:solidFill>
                  <a:srgbClr val="514E7F"/>
                </a:solidFill>
                <a:latin typeface="微软雅黑" panose="020B0503020204020204" pitchFamily="34" charset="-122"/>
                <a:ea typeface="微软雅黑" panose="020B0503020204020204" pitchFamily="34" charset="-122"/>
              </a:rPr>
              <a:t>Statistics</a:t>
            </a:r>
            <a:r>
              <a:rPr lang="en-US" altLang="zh-CN" b="0" dirty="0"/>
              <a:t> </a:t>
            </a:r>
            <a:endParaRPr dirty="0"/>
          </a:p>
        </p:txBody>
      </p:sp>
      <p:sp>
        <p:nvSpPr>
          <p:cNvPr id="199" name="Google Shape;199;p20"/>
          <p:cNvSpPr txBox="1">
            <a:spLocks noGrp="1"/>
          </p:cNvSpPr>
          <p:nvPr>
            <p:ph type="body" idx="1"/>
          </p:nvPr>
        </p:nvSpPr>
        <p:spPr>
          <a:xfrm>
            <a:off x="10044294" y="12625"/>
            <a:ext cx="7908290" cy="940772"/>
          </a:xfrm>
          <a:prstGeom prst="rect">
            <a:avLst/>
          </a:prstGeom>
        </p:spPr>
        <p:txBody>
          <a:bodyPr spcFirstLastPara="1" wrap="square" lIns="91425" tIns="91425" rIns="91425" bIns="91425" anchor="t" anchorCtr="0">
            <a:noAutofit/>
          </a:bodyPr>
          <a:lstStyle/>
          <a:p>
            <a:pPr marL="0" lvl="0" indent="0">
              <a:spcAft>
                <a:spcPts val="1600"/>
              </a:spcAft>
              <a:buNone/>
            </a:pPr>
            <a:r>
              <a:rPr lang="zh-CN" altLang="en-US" sz="1600" b="1" dirty="0">
                <a:solidFill>
                  <a:schemeClr val="bg2"/>
                </a:solidFill>
                <a:latin typeface="等线" panose="02010600030101010101" pitchFamily="2" charset="-122"/>
                <a:ea typeface="等线" panose="02010600030101010101" pitchFamily="2" charset="-122"/>
              </a:rPr>
              <a:t>视频卡顿</a:t>
            </a:r>
            <a:r>
              <a:rPr lang="en-US" altLang="zh-CN" sz="2000" b="1" dirty="0">
                <a:solidFill>
                  <a:schemeClr val="accent3"/>
                </a:solidFill>
                <a:latin typeface="等线" panose="02010600030101010101" pitchFamily="2" charset="-122"/>
                <a:ea typeface="等线" panose="02010600030101010101" pitchFamily="2" charset="-122"/>
              </a:rPr>
              <a:t>2</a:t>
            </a:r>
            <a:r>
              <a:rPr lang="zh-CN" altLang="en-US" sz="2000" b="1" dirty="0">
                <a:solidFill>
                  <a:schemeClr val="accent3"/>
                </a:solidFill>
                <a:latin typeface="等线" panose="02010600030101010101" pitchFamily="2" charset="-122"/>
                <a:ea typeface="等线" panose="02010600030101010101" pitchFamily="2" charset="-122"/>
              </a:rPr>
              <a:t>秒</a:t>
            </a:r>
            <a:r>
              <a:rPr lang="zh-CN" altLang="en-US" sz="1600" b="1" dirty="0">
                <a:solidFill>
                  <a:schemeClr val="bg2"/>
                </a:solidFill>
                <a:latin typeface="等线" panose="02010600030101010101" pitchFamily="2" charset="-122"/>
                <a:ea typeface="等线" panose="02010600030101010101" pitchFamily="2" charset="-122"/>
              </a:rPr>
              <a:t>时，就会有观众离开界面。</a:t>
            </a:r>
            <a:r>
              <a:rPr lang="en-US" altLang="zh-CN" sz="2000" b="1" dirty="0">
                <a:solidFill>
                  <a:schemeClr val="accent3"/>
                </a:solidFill>
                <a:latin typeface="等线" panose="02010600030101010101" pitchFamily="2" charset="-122"/>
                <a:ea typeface="等线" panose="02010600030101010101" pitchFamily="2" charset="-122"/>
              </a:rPr>
              <a:t>20%</a:t>
            </a:r>
            <a:r>
              <a:rPr lang="zh-CN" altLang="en-US" sz="1600" b="1" dirty="0">
                <a:solidFill>
                  <a:schemeClr val="bg2"/>
                </a:solidFill>
                <a:latin typeface="等线" panose="02010600030101010101" pitchFamily="2" charset="-122"/>
                <a:ea typeface="等线" panose="02010600030101010101" pitchFamily="2" charset="-122"/>
              </a:rPr>
              <a:t>的观众会在卡顿</a:t>
            </a:r>
            <a:r>
              <a:rPr lang="en-US" altLang="zh-CN" sz="2000" b="1" dirty="0">
                <a:solidFill>
                  <a:schemeClr val="accent3"/>
                </a:solidFill>
                <a:latin typeface="等线" panose="02010600030101010101" pitchFamily="2" charset="-122"/>
                <a:ea typeface="等线" panose="02010600030101010101" pitchFamily="2" charset="-122"/>
              </a:rPr>
              <a:t>5</a:t>
            </a:r>
            <a:r>
              <a:rPr lang="zh-CN" altLang="en-US" sz="2000" b="1" dirty="0">
                <a:solidFill>
                  <a:schemeClr val="accent3"/>
                </a:solidFill>
                <a:latin typeface="等线" panose="02010600030101010101" pitchFamily="2" charset="-122"/>
                <a:ea typeface="等线" panose="02010600030101010101" pitchFamily="2" charset="-122"/>
              </a:rPr>
              <a:t>秒</a:t>
            </a:r>
            <a:r>
              <a:rPr lang="zh-CN" altLang="en-US" sz="1600" b="1" dirty="0">
                <a:solidFill>
                  <a:schemeClr val="bg2"/>
                </a:solidFill>
                <a:latin typeface="等线" panose="02010600030101010101" pitchFamily="2" charset="-122"/>
                <a:ea typeface="等线" panose="02010600030101010101" pitchFamily="2" charset="-122"/>
              </a:rPr>
              <a:t>时离开界面。</a:t>
            </a:r>
          </a:p>
          <a:p>
            <a:pPr marL="0" indent="0" algn="r">
              <a:spcAft>
                <a:spcPts val="1600"/>
              </a:spcAft>
              <a:buNone/>
            </a:pPr>
            <a:r>
              <a:rPr lang="en-US" altLang="zh-CN" sz="1100" b="1" dirty="0">
                <a:solidFill>
                  <a:schemeClr val="bg2"/>
                </a:solidFill>
                <a:latin typeface="等线" panose="02010600030101010101" pitchFamily="2" charset="-122"/>
                <a:ea typeface="等线" panose="02010600030101010101" pitchFamily="2" charset="-122"/>
              </a:rPr>
              <a:t>——《Video Stream Quality Impacts Viewer Behavior: Inferring Causality Using Quasi-Experimental Designs》</a:t>
            </a:r>
          </a:p>
          <a:p>
            <a:pPr marL="0" indent="0" algn="r">
              <a:spcAft>
                <a:spcPts val="1600"/>
              </a:spcAft>
              <a:buNone/>
            </a:pPr>
            <a:endParaRPr lang="en-US" altLang="zh-CN" sz="1600" b="1" dirty="0">
              <a:solidFill>
                <a:schemeClr val="bg2"/>
              </a:solidFill>
              <a:latin typeface="等线" panose="02010600030101010101" pitchFamily="2" charset="-122"/>
              <a:ea typeface="等线" panose="02010600030101010101" pitchFamily="2" charset="-122"/>
            </a:endParaRPr>
          </a:p>
          <a:p>
            <a:pPr marL="0" lvl="0" indent="0" algn="l" rtl="0">
              <a:spcBef>
                <a:spcPts val="0"/>
              </a:spcBef>
              <a:spcAft>
                <a:spcPts val="1600"/>
              </a:spcAft>
              <a:buNone/>
            </a:pPr>
            <a:r>
              <a:rPr lang="zh-CN" altLang="en-US" sz="1600" b="1" dirty="0">
                <a:solidFill>
                  <a:schemeClr val="bg2"/>
                </a:solidFill>
                <a:latin typeface="等线" panose="02010600030101010101" pitchFamily="2" charset="-122"/>
                <a:ea typeface="等线" panose="02010600030101010101" pitchFamily="2" charset="-122"/>
              </a:rPr>
              <a:t>我国网络视频用户达</a:t>
            </a:r>
            <a:r>
              <a:rPr lang="en-US" altLang="zh-CN" sz="2000" b="1" dirty="0">
                <a:solidFill>
                  <a:schemeClr val="accent3"/>
                </a:solidFill>
                <a:latin typeface="等线" panose="02010600030101010101" pitchFamily="2" charset="-122"/>
                <a:ea typeface="等线" panose="02010600030101010101" pitchFamily="2" charset="-122"/>
              </a:rPr>
              <a:t>7.25</a:t>
            </a:r>
            <a:r>
              <a:rPr lang="zh-CN" altLang="en-US" sz="2000" b="1" dirty="0">
                <a:solidFill>
                  <a:schemeClr val="accent3"/>
                </a:solidFill>
                <a:latin typeface="等线" panose="02010600030101010101" pitchFamily="2" charset="-122"/>
                <a:ea typeface="等线" panose="02010600030101010101" pitchFamily="2" charset="-122"/>
              </a:rPr>
              <a:t>亿</a:t>
            </a:r>
            <a:r>
              <a:rPr lang="zh-CN" altLang="en-US" sz="1600" b="1" dirty="0">
                <a:solidFill>
                  <a:schemeClr val="bg2"/>
                </a:solidFill>
                <a:latin typeface="等线" panose="02010600030101010101" pitchFamily="2" charset="-122"/>
                <a:ea typeface="等线" panose="02010600030101010101" pitchFamily="2" charset="-122"/>
              </a:rPr>
              <a:t>，人均每天观看网络视频时长为</a:t>
            </a:r>
            <a:r>
              <a:rPr lang="en-US" altLang="zh-CN" sz="2000" b="1" dirty="0">
                <a:solidFill>
                  <a:schemeClr val="accent3"/>
                </a:solidFill>
                <a:latin typeface="等线" panose="02010600030101010101" pitchFamily="2" charset="-122"/>
                <a:ea typeface="等线" panose="02010600030101010101" pitchFamily="2" charset="-122"/>
              </a:rPr>
              <a:t>67</a:t>
            </a:r>
            <a:r>
              <a:rPr lang="zh-CN" altLang="en-US" sz="2000" b="1" dirty="0">
                <a:solidFill>
                  <a:schemeClr val="accent3"/>
                </a:solidFill>
                <a:latin typeface="等线" panose="02010600030101010101" pitchFamily="2" charset="-122"/>
                <a:ea typeface="等线" panose="02010600030101010101" pitchFamily="2" charset="-122"/>
              </a:rPr>
              <a:t>分钟</a:t>
            </a:r>
            <a:r>
              <a:rPr lang="zh-CN" altLang="en-US" sz="1600" b="1" dirty="0">
                <a:solidFill>
                  <a:schemeClr val="bg2"/>
                </a:solidFill>
                <a:latin typeface="等线" panose="02010600030101010101" pitchFamily="2" charset="-122"/>
                <a:ea typeface="等线" panose="02010600030101010101" pitchFamily="2" charset="-122"/>
              </a:rPr>
              <a:t>。</a:t>
            </a:r>
            <a:endParaRPr lang="en-US" altLang="zh-CN" sz="1600" b="1" dirty="0">
              <a:solidFill>
                <a:schemeClr val="bg2"/>
              </a:solidFill>
              <a:latin typeface="等线" panose="02010600030101010101" pitchFamily="2" charset="-122"/>
              <a:ea typeface="等线" panose="02010600030101010101" pitchFamily="2" charset="-122"/>
            </a:endParaRPr>
          </a:p>
          <a:p>
            <a:pPr marL="0" lvl="0" indent="0" algn="r" rtl="0">
              <a:spcBef>
                <a:spcPts val="0"/>
              </a:spcBef>
              <a:spcAft>
                <a:spcPts val="1600"/>
              </a:spcAft>
              <a:buNone/>
            </a:pPr>
            <a:r>
              <a:rPr lang="en-US" altLang="zh-CN" sz="1100" b="1" dirty="0">
                <a:solidFill>
                  <a:schemeClr val="bg2"/>
                </a:solidFill>
                <a:latin typeface="等线" panose="02010600030101010101" pitchFamily="2" charset="-122"/>
                <a:ea typeface="等线" panose="02010600030101010101" pitchFamily="2" charset="-122"/>
              </a:rPr>
              <a:t>——《2019</a:t>
            </a:r>
            <a:r>
              <a:rPr lang="zh-CN" altLang="en-US" sz="1100" b="1" dirty="0">
                <a:solidFill>
                  <a:schemeClr val="bg2"/>
                </a:solidFill>
                <a:latin typeface="等线" panose="02010600030101010101" pitchFamily="2" charset="-122"/>
                <a:ea typeface="等线" panose="02010600030101010101" pitchFamily="2" charset="-122"/>
              </a:rPr>
              <a:t>中国网络视听发展研究报告</a:t>
            </a:r>
            <a:r>
              <a:rPr lang="en-US" altLang="zh-CN" sz="1100" b="1" dirty="0">
                <a:solidFill>
                  <a:schemeClr val="bg2"/>
                </a:solidFill>
                <a:latin typeface="等线" panose="02010600030101010101" pitchFamily="2" charset="-122"/>
                <a:ea typeface="等线" panose="02010600030101010101" pitchFamily="2" charset="-122"/>
              </a:rPr>
              <a:t>》</a:t>
            </a:r>
          </a:p>
          <a:p>
            <a:pPr marL="0" lvl="0" indent="0" algn="r" rtl="0">
              <a:spcBef>
                <a:spcPts val="0"/>
              </a:spcBef>
              <a:spcAft>
                <a:spcPts val="1600"/>
              </a:spcAft>
              <a:buNone/>
            </a:pPr>
            <a:endParaRPr lang="en-US" altLang="zh-CN" sz="1100" b="1"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15378" y="1586606"/>
            <a:ext cx="2292325" cy="1451648"/>
            <a:chOff x="-66433" y="1881329"/>
            <a:chExt cx="2292325" cy="1451648"/>
          </a:xfrm>
        </p:grpSpPr>
        <p:sp>
          <p:nvSpPr>
            <p:cNvPr id="2" name="文本框 1">
              <a:extLst>
                <a:ext uri="{FF2B5EF4-FFF2-40B4-BE49-F238E27FC236}">
                  <a16:creationId xmlns:a16="http://schemas.microsoft.com/office/drawing/2014/main" id="{2DB61034-CBF0-4C0E-AD86-9A5B45D14A5A}"/>
                </a:ext>
              </a:extLst>
            </p:cNvPr>
            <p:cNvSpPr txBox="1"/>
            <p:nvPr/>
          </p:nvSpPr>
          <p:spPr>
            <a:xfrm>
              <a:off x="-66433" y="1881329"/>
              <a:ext cx="2292325" cy="246221"/>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sym typeface="Lato"/>
                </a:rPr>
                <a:t>When video pauses for </a:t>
              </a:r>
              <a:endParaRPr lang="zh-CN" altLang="en-US" sz="1000" b="1" dirty="0">
                <a:solidFill>
                  <a:srgbClr val="514E7F"/>
                </a:solidFill>
                <a:latin typeface="微软雅黑" panose="020B0503020204020204" pitchFamily="34" charset="-122"/>
                <a:ea typeface="微软雅黑" panose="020B0503020204020204" pitchFamily="34" charset="-122"/>
                <a:sym typeface="Lato"/>
              </a:endParaRPr>
            </a:p>
          </p:txBody>
        </p:sp>
        <p:sp>
          <p:nvSpPr>
            <p:cNvPr id="3" name="文本框 2">
              <a:extLst>
                <a:ext uri="{FF2B5EF4-FFF2-40B4-BE49-F238E27FC236}">
                  <a16:creationId xmlns:a16="http://schemas.microsoft.com/office/drawing/2014/main" id="{9E8782B1-1331-4B7E-9878-73F044829080}"/>
                </a:ext>
              </a:extLst>
            </p:cNvPr>
            <p:cNvSpPr txBox="1"/>
            <p:nvPr/>
          </p:nvSpPr>
          <p:spPr>
            <a:xfrm>
              <a:off x="771793" y="2212907"/>
              <a:ext cx="615873"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2</a:t>
              </a:r>
              <a:r>
                <a:rPr lang="en-US" altLang="zh-CN" sz="2000" b="1" dirty="0">
                  <a:solidFill>
                    <a:srgbClr val="FF8F00"/>
                  </a:solidFill>
                  <a:latin typeface="微软雅黑" panose="020B0503020204020204" pitchFamily="34" charset="-122"/>
                  <a:ea typeface="微软雅黑" panose="020B0503020204020204" pitchFamily="34" charset="-122"/>
                  <a:sym typeface="Lato"/>
                </a:rPr>
                <a:t>S</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6239A1B-EE93-469F-8DE2-10E4C3BAF296}"/>
                </a:ext>
              </a:extLst>
            </p:cNvPr>
            <p:cNvSpPr txBox="1"/>
            <p:nvPr/>
          </p:nvSpPr>
          <p:spPr>
            <a:xfrm>
              <a:off x="9354" y="2932867"/>
              <a:ext cx="2140750" cy="400110"/>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rPr>
                <a:t>Audiences begin to leave the video  player screen  </a:t>
              </a:r>
              <a:endParaRPr lang="zh-CN" altLang="en-US" sz="1000" b="1" dirty="0">
                <a:solidFill>
                  <a:srgbClr val="514E7F"/>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293571" y="1595322"/>
            <a:ext cx="2292325" cy="1460305"/>
            <a:chOff x="1860665" y="1890045"/>
            <a:chExt cx="2292325" cy="1460305"/>
          </a:xfrm>
        </p:grpSpPr>
        <p:sp>
          <p:nvSpPr>
            <p:cNvPr id="8" name="文本框 7">
              <a:extLst>
                <a:ext uri="{FF2B5EF4-FFF2-40B4-BE49-F238E27FC236}">
                  <a16:creationId xmlns:a16="http://schemas.microsoft.com/office/drawing/2014/main" id="{9ED89091-499B-4E7D-82F2-CE18AFFC09D6}"/>
                </a:ext>
              </a:extLst>
            </p:cNvPr>
            <p:cNvSpPr txBox="1"/>
            <p:nvPr/>
          </p:nvSpPr>
          <p:spPr>
            <a:xfrm>
              <a:off x="1860665" y="1890045"/>
              <a:ext cx="2292325" cy="246221"/>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sym typeface="Lato"/>
                </a:rPr>
                <a:t>When video pauses for </a:t>
              </a:r>
              <a:endParaRPr lang="zh-CN" altLang="en-US" sz="1000" b="1" dirty="0">
                <a:solidFill>
                  <a:srgbClr val="514E7F"/>
                </a:solidFill>
                <a:latin typeface="微软雅黑" panose="020B0503020204020204" pitchFamily="34" charset="-122"/>
                <a:ea typeface="微软雅黑" panose="020B0503020204020204" pitchFamily="34" charset="-122"/>
                <a:sym typeface="Lato"/>
              </a:endParaRPr>
            </a:p>
          </p:txBody>
        </p:sp>
        <p:sp>
          <p:nvSpPr>
            <p:cNvPr id="9" name="文本框 8">
              <a:extLst>
                <a:ext uri="{FF2B5EF4-FFF2-40B4-BE49-F238E27FC236}">
                  <a16:creationId xmlns:a16="http://schemas.microsoft.com/office/drawing/2014/main" id="{49590E01-CC05-42FB-8ACE-3425BD7DA8F5}"/>
                </a:ext>
              </a:extLst>
            </p:cNvPr>
            <p:cNvSpPr txBox="1"/>
            <p:nvPr/>
          </p:nvSpPr>
          <p:spPr>
            <a:xfrm>
              <a:off x="2698890" y="2212907"/>
              <a:ext cx="615874"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5</a:t>
              </a:r>
              <a:r>
                <a:rPr lang="en-US" altLang="zh-CN" sz="2000" b="1" dirty="0">
                  <a:solidFill>
                    <a:srgbClr val="FF8F00"/>
                  </a:solidFill>
                  <a:latin typeface="微软雅黑" panose="020B0503020204020204" pitchFamily="34" charset="-122"/>
                  <a:ea typeface="微软雅黑" panose="020B0503020204020204" pitchFamily="34" charset="-122"/>
                  <a:sym typeface="Lato"/>
                </a:rPr>
                <a:t>S</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6C6D7A2-716B-4EB1-BCD3-53361CE3E441}"/>
                </a:ext>
              </a:extLst>
            </p:cNvPr>
            <p:cNvSpPr txBox="1"/>
            <p:nvPr/>
          </p:nvSpPr>
          <p:spPr>
            <a:xfrm>
              <a:off x="1936452" y="2950240"/>
              <a:ext cx="2140750" cy="400110"/>
            </a:xfrm>
            <a:prstGeom prst="rect">
              <a:avLst/>
            </a:prstGeom>
            <a:noFill/>
          </p:spPr>
          <p:txBody>
            <a:bodyPr wrap="square" rtlCol="0">
              <a:spAutoFit/>
            </a:bodyPr>
            <a:lstStyle/>
            <a:p>
              <a:pPr algn="ctr"/>
              <a:r>
                <a:rPr lang="en-US" altLang="zh-CN" sz="1000" b="1" dirty="0">
                  <a:solidFill>
                    <a:srgbClr val="1A9988"/>
                  </a:solidFill>
                  <a:latin typeface="微软雅黑" panose="020B0503020204020204" pitchFamily="34" charset="-122"/>
                  <a:ea typeface="微软雅黑" panose="020B0503020204020204" pitchFamily="34" charset="-122"/>
                </a:rPr>
                <a:t> </a:t>
              </a:r>
              <a:r>
                <a:rPr lang="en-US" altLang="zh-CN" sz="1000" b="1" dirty="0">
                  <a:solidFill>
                    <a:srgbClr val="514E7F"/>
                  </a:solidFill>
                  <a:latin typeface="微软雅黑" panose="020B0503020204020204" pitchFamily="34" charset="-122"/>
                  <a:ea typeface="微软雅黑" panose="020B0503020204020204" pitchFamily="34" charset="-122"/>
                </a:rPr>
                <a:t>20% Audiences will leave the video player screen  </a:t>
              </a:r>
              <a:endParaRPr lang="zh-CN" altLang="en-US" sz="1000" b="1" dirty="0">
                <a:solidFill>
                  <a:srgbClr val="514E7F"/>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044664" y="1605884"/>
            <a:ext cx="3004732" cy="1351457"/>
            <a:chOff x="3787909" y="1900607"/>
            <a:chExt cx="3004732" cy="1351457"/>
          </a:xfrm>
        </p:grpSpPr>
        <p:sp>
          <p:nvSpPr>
            <p:cNvPr id="11" name="文本框 10">
              <a:extLst>
                <a:ext uri="{FF2B5EF4-FFF2-40B4-BE49-F238E27FC236}">
                  <a16:creationId xmlns:a16="http://schemas.microsoft.com/office/drawing/2014/main" id="{0C71209C-0956-4064-B9A8-4EEBFADA5E4C}"/>
                </a:ext>
              </a:extLst>
            </p:cNvPr>
            <p:cNvSpPr txBox="1"/>
            <p:nvPr/>
          </p:nvSpPr>
          <p:spPr>
            <a:xfrm>
              <a:off x="3787909" y="1900607"/>
              <a:ext cx="3004732" cy="400110"/>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sym typeface="Lato"/>
                </a:rPr>
                <a:t>China nowadays has</a:t>
              </a:r>
            </a:p>
            <a:p>
              <a:pPr algn="ctr"/>
              <a:r>
                <a:rPr lang="en-US" altLang="zh-CN" sz="1000" b="1" dirty="0">
                  <a:solidFill>
                    <a:srgbClr val="FF8F00"/>
                  </a:solidFill>
                  <a:latin typeface="微软雅黑" panose="020B0503020204020204" pitchFamily="34" charset="-122"/>
                  <a:ea typeface="微软雅黑" panose="020B0503020204020204" pitchFamily="34" charset="-122"/>
                  <a:sym typeface="Lato"/>
                </a:rPr>
                <a:t> </a:t>
              </a:r>
            </a:p>
          </p:txBody>
        </p:sp>
        <p:sp>
          <p:nvSpPr>
            <p:cNvPr id="12" name="文本框 11">
              <a:extLst>
                <a:ext uri="{FF2B5EF4-FFF2-40B4-BE49-F238E27FC236}">
                  <a16:creationId xmlns:a16="http://schemas.microsoft.com/office/drawing/2014/main" id="{7C064F3F-6DC6-4B17-B767-BAE35345AC04}"/>
                </a:ext>
              </a:extLst>
            </p:cNvPr>
            <p:cNvSpPr txBox="1"/>
            <p:nvPr/>
          </p:nvSpPr>
          <p:spPr>
            <a:xfrm>
              <a:off x="4585595" y="2212907"/>
              <a:ext cx="1409360"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7.25</a:t>
              </a:r>
              <a:r>
                <a:rPr lang="en-US" altLang="zh-CN" sz="2000" b="1" dirty="0">
                  <a:solidFill>
                    <a:srgbClr val="FF8F00"/>
                  </a:solidFill>
                  <a:latin typeface="微软雅黑" panose="020B0503020204020204" pitchFamily="34" charset="-122"/>
                  <a:ea typeface="微软雅黑" panose="020B0503020204020204" pitchFamily="34" charset="-122"/>
                  <a:sym typeface="Lato"/>
                </a:rPr>
                <a:t>M</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80752D1-8C05-4113-8D00-C0E5C5744BBA}"/>
                </a:ext>
              </a:extLst>
            </p:cNvPr>
            <p:cNvSpPr txBox="1"/>
            <p:nvPr/>
          </p:nvSpPr>
          <p:spPr>
            <a:xfrm>
              <a:off x="4219900" y="3005843"/>
              <a:ext cx="2140750" cy="246221"/>
            </a:xfrm>
            <a:prstGeom prst="rect">
              <a:avLst/>
            </a:prstGeom>
            <a:noFill/>
          </p:spPr>
          <p:txBody>
            <a:bodyPr wrap="square" rtlCol="0">
              <a:spAutoFit/>
            </a:bodyPr>
            <a:lstStyle/>
            <a:p>
              <a:pPr algn="ctr"/>
              <a:r>
                <a:rPr lang="en-US" altLang="zh-CN" sz="1000" b="1" dirty="0">
                  <a:solidFill>
                    <a:srgbClr val="FF8F00"/>
                  </a:solidFill>
                  <a:latin typeface="微软雅黑" panose="020B0503020204020204" pitchFamily="34" charset="-122"/>
                  <a:ea typeface="微软雅黑" panose="020B0503020204020204" pitchFamily="34" charset="-122"/>
                </a:rPr>
                <a:t> </a:t>
              </a:r>
              <a:r>
                <a:rPr lang="en-US" altLang="zh-CN" sz="1000" b="1" dirty="0">
                  <a:solidFill>
                    <a:srgbClr val="514E7F"/>
                  </a:solidFill>
                  <a:latin typeface="微软雅黑" panose="020B0503020204020204" pitchFamily="34" charset="-122"/>
                  <a:ea typeface="微软雅黑" panose="020B0503020204020204" pitchFamily="34" charset="-122"/>
                </a:rPr>
                <a:t>online video users</a:t>
              </a:r>
              <a:endParaRPr lang="zh-CN" altLang="en-US" sz="1000" b="1" dirty="0">
                <a:solidFill>
                  <a:srgbClr val="514E7F"/>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17405" y="1598565"/>
            <a:ext cx="2292325" cy="1356412"/>
            <a:chOff x="6769105" y="1893288"/>
            <a:chExt cx="2292325" cy="1356412"/>
          </a:xfrm>
        </p:grpSpPr>
        <p:sp>
          <p:nvSpPr>
            <p:cNvPr id="14" name="文本框 13">
              <a:extLst>
                <a:ext uri="{FF2B5EF4-FFF2-40B4-BE49-F238E27FC236}">
                  <a16:creationId xmlns:a16="http://schemas.microsoft.com/office/drawing/2014/main" id="{835E3814-CD39-4DF8-9881-BD9AB738A757}"/>
                </a:ext>
              </a:extLst>
            </p:cNvPr>
            <p:cNvSpPr txBox="1"/>
            <p:nvPr/>
          </p:nvSpPr>
          <p:spPr>
            <a:xfrm>
              <a:off x="6769105" y="1893288"/>
              <a:ext cx="2292325" cy="246221"/>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sym typeface="Lato"/>
                </a:rPr>
                <a:t>Every user watches video  for </a:t>
              </a:r>
              <a:endParaRPr lang="zh-CN" altLang="en-US" sz="1000" b="1" dirty="0">
                <a:solidFill>
                  <a:srgbClr val="514E7F"/>
                </a:solidFill>
                <a:latin typeface="微软雅黑" panose="020B0503020204020204" pitchFamily="34" charset="-122"/>
                <a:ea typeface="微软雅黑" panose="020B0503020204020204" pitchFamily="34" charset="-122"/>
                <a:sym typeface="Lato"/>
              </a:endParaRPr>
            </a:p>
          </p:txBody>
        </p:sp>
        <p:sp>
          <p:nvSpPr>
            <p:cNvPr id="15" name="文本框 14">
              <a:extLst>
                <a:ext uri="{FF2B5EF4-FFF2-40B4-BE49-F238E27FC236}">
                  <a16:creationId xmlns:a16="http://schemas.microsoft.com/office/drawing/2014/main" id="{A08024F1-D9FA-4A07-BAF4-07F7563C8C21}"/>
                </a:ext>
              </a:extLst>
            </p:cNvPr>
            <p:cNvSpPr txBox="1"/>
            <p:nvPr/>
          </p:nvSpPr>
          <p:spPr>
            <a:xfrm>
              <a:off x="7261082" y="2212907"/>
              <a:ext cx="1308370" cy="630942"/>
            </a:xfrm>
            <a:prstGeom prst="rect">
              <a:avLst/>
            </a:prstGeom>
            <a:noFill/>
          </p:spPr>
          <p:txBody>
            <a:bodyPr wrap="none" rtlCol="0">
              <a:spAutoFit/>
            </a:bodyPr>
            <a:lstStyle/>
            <a:p>
              <a:pPr algn="ctr"/>
              <a:r>
                <a:rPr lang="en-US" altLang="zh-CN" sz="3500" b="1" dirty="0">
                  <a:solidFill>
                    <a:srgbClr val="FF8F00"/>
                  </a:solidFill>
                  <a:latin typeface="微软雅黑" panose="020B0503020204020204" pitchFamily="34" charset="-122"/>
                  <a:ea typeface="微软雅黑" panose="020B0503020204020204" pitchFamily="34" charset="-122"/>
                  <a:sym typeface="Lato"/>
                </a:rPr>
                <a:t>67</a:t>
              </a:r>
              <a:r>
                <a:rPr lang="en-US" altLang="zh-CN" sz="2000" b="1" dirty="0">
                  <a:solidFill>
                    <a:srgbClr val="FF8F00"/>
                  </a:solidFill>
                  <a:latin typeface="微软雅黑" panose="020B0503020204020204" pitchFamily="34" charset="-122"/>
                  <a:ea typeface="微软雅黑" panose="020B0503020204020204" pitchFamily="34" charset="-122"/>
                  <a:sym typeface="Lato"/>
                </a:rPr>
                <a:t>MIN</a:t>
              </a:r>
              <a:endParaRPr lang="zh-CN" altLang="en-US" sz="2000" b="1" dirty="0">
                <a:solidFill>
                  <a:srgbClr val="FF8F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A590D88-7DCD-4D4C-9EA4-149F7810A11B}"/>
                </a:ext>
              </a:extLst>
            </p:cNvPr>
            <p:cNvSpPr txBox="1"/>
            <p:nvPr/>
          </p:nvSpPr>
          <p:spPr>
            <a:xfrm>
              <a:off x="6844892" y="3003479"/>
              <a:ext cx="2140750" cy="246221"/>
            </a:xfrm>
            <a:prstGeom prst="rect">
              <a:avLst/>
            </a:prstGeom>
            <a:noFill/>
          </p:spPr>
          <p:txBody>
            <a:bodyPr wrap="square" rtlCol="0">
              <a:spAutoFit/>
            </a:bodyPr>
            <a:lstStyle/>
            <a:p>
              <a:pPr algn="ctr"/>
              <a:r>
                <a:rPr lang="en-US" altLang="zh-CN" sz="1000" b="1" dirty="0">
                  <a:solidFill>
                    <a:srgbClr val="514E7F"/>
                  </a:solidFill>
                  <a:latin typeface="微软雅黑" panose="020B0503020204020204" pitchFamily="34" charset="-122"/>
                  <a:ea typeface="微软雅黑" panose="020B0503020204020204" pitchFamily="34" charset="-122"/>
                </a:rPr>
                <a:t>every day  on average</a:t>
              </a:r>
              <a:endParaRPr lang="zh-CN" altLang="en-US" sz="1000" b="1" dirty="0">
                <a:solidFill>
                  <a:srgbClr val="514E7F"/>
                </a:solidFill>
                <a:latin typeface="微软雅黑" panose="020B0503020204020204" pitchFamily="34" charset="-122"/>
                <a:ea typeface="微软雅黑" panose="020B0503020204020204" pitchFamily="34" charset="-122"/>
              </a:endParaRPr>
            </a:p>
          </p:txBody>
        </p:sp>
      </p:grpSp>
      <p:sp>
        <p:nvSpPr>
          <p:cNvPr id="6" name="矩形 5">
            <a:extLst>
              <a:ext uri="{FF2B5EF4-FFF2-40B4-BE49-F238E27FC236}">
                <a16:creationId xmlns:a16="http://schemas.microsoft.com/office/drawing/2014/main" id="{CBB7ED86-CB8D-4E74-9A6B-7F38B19E3AF2}"/>
              </a:ext>
            </a:extLst>
          </p:cNvPr>
          <p:cNvSpPr/>
          <p:nvPr/>
        </p:nvSpPr>
        <p:spPr>
          <a:xfrm>
            <a:off x="1579796" y="3849223"/>
            <a:ext cx="7109585" cy="246221"/>
          </a:xfrm>
          <a:prstGeom prst="rect">
            <a:avLst/>
          </a:prstGeom>
        </p:spPr>
        <p:txBody>
          <a:bodyPr wrap="square">
            <a:spAutoFit/>
          </a:bodyPr>
          <a:lstStyle/>
          <a:p>
            <a:pPr marL="0" indent="0" algn="r">
              <a:spcAft>
                <a:spcPts val="1600"/>
              </a:spcAft>
              <a:buNone/>
            </a:pPr>
            <a:r>
              <a:rPr lang="en-US" altLang="zh-CN" sz="1000" b="1" dirty="0">
                <a:solidFill>
                  <a:schemeClr val="bg1">
                    <a:lumMod val="50000"/>
                  </a:schemeClr>
                </a:solidFill>
                <a:latin typeface="微软雅黑" panose="020B0503020204020204" pitchFamily="34" charset="-122"/>
                <a:ea typeface="微软雅黑" panose="020B0503020204020204" pitchFamily="34" charset="-122"/>
              </a:rPr>
              <a:t>——《Video Stream Quality Impacts Viewer Behavior: Inferring Causality Using Quasi-Experimental Designs》</a:t>
            </a:r>
          </a:p>
        </p:txBody>
      </p:sp>
      <p:sp>
        <p:nvSpPr>
          <p:cNvPr id="7" name="矩形 6">
            <a:extLst>
              <a:ext uri="{FF2B5EF4-FFF2-40B4-BE49-F238E27FC236}">
                <a16:creationId xmlns:a16="http://schemas.microsoft.com/office/drawing/2014/main" id="{D5A30070-3346-4CCE-8B84-87EFEAE52D03}"/>
              </a:ext>
            </a:extLst>
          </p:cNvPr>
          <p:cNvSpPr/>
          <p:nvPr/>
        </p:nvSpPr>
        <p:spPr>
          <a:xfrm>
            <a:off x="3920899" y="4182706"/>
            <a:ext cx="4842992" cy="246221"/>
          </a:xfrm>
          <a:prstGeom prst="rect">
            <a:avLst/>
          </a:prstGeom>
        </p:spPr>
        <p:txBody>
          <a:bodyPr wrap="none">
            <a:spAutoFit/>
          </a:bodyPr>
          <a:lstStyle/>
          <a:p>
            <a:pPr lvl="0" algn="r">
              <a:spcAft>
                <a:spcPts val="1600"/>
              </a:spcAft>
            </a:pPr>
            <a:r>
              <a:rPr lang="en-US" altLang="zh-CN" sz="1000" b="1" dirty="0">
                <a:solidFill>
                  <a:schemeClr val="bg1">
                    <a:lumMod val="50000"/>
                  </a:schemeClr>
                </a:solidFill>
                <a:latin typeface="微软雅黑" panose="020B0503020204020204" pitchFamily="34" charset="-122"/>
                <a:ea typeface="微软雅黑" panose="020B0503020204020204" pitchFamily="34" charset="-122"/>
              </a:rPr>
              <a:t>——《2019 China Network Audiovisual Development Research Report》</a:t>
            </a:r>
          </a:p>
        </p:txBody>
      </p:sp>
      <p:cxnSp>
        <p:nvCxnSpPr>
          <p:cNvPr id="18" name="直接连接符 17">
            <a:extLst>
              <a:ext uri="{FF2B5EF4-FFF2-40B4-BE49-F238E27FC236}">
                <a16:creationId xmlns:a16="http://schemas.microsoft.com/office/drawing/2014/main" id="{66E07FD0-1D3F-4D7A-9127-F3C8D275901A}"/>
              </a:ext>
            </a:extLst>
          </p:cNvPr>
          <p:cNvCxnSpPr/>
          <p:nvPr/>
        </p:nvCxnSpPr>
        <p:spPr>
          <a:xfrm>
            <a:off x="2427565" y="1657350"/>
            <a:ext cx="0" cy="18808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接连接符 20">
            <a:extLst>
              <a:ext uri="{FF2B5EF4-FFF2-40B4-BE49-F238E27FC236}">
                <a16:creationId xmlns:a16="http://schemas.microsoft.com/office/drawing/2014/main" id="{A0B8CE8D-8A9D-4B03-8A98-70F54F19EF81}"/>
              </a:ext>
            </a:extLst>
          </p:cNvPr>
          <p:cNvCxnSpPr/>
          <p:nvPr/>
        </p:nvCxnSpPr>
        <p:spPr>
          <a:xfrm>
            <a:off x="4505758" y="1598024"/>
            <a:ext cx="0" cy="18808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21">
            <a:extLst>
              <a:ext uri="{FF2B5EF4-FFF2-40B4-BE49-F238E27FC236}">
                <a16:creationId xmlns:a16="http://schemas.microsoft.com/office/drawing/2014/main" id="{536FC129-8523-4511-B730-FC331E1EE70D}"/>
              </a:ext>
            </a:extLst>
          </p:cNvPr>
          <p:cNvCxnSpPr/>
          <p:nvPr/>
        </p:nvCxnSpPr>
        <p:spPr>
          <a:xfrm>
            <a:off x="6583951" y="1657350"/>
            <a:ext cx="0" cy="18808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4327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3611" y="-115503"/>
            <a:ext cx="10939133" cy="5871410"/>
            <a:chOff x="-52899" y="0"/>
            <a:chExt cx="9207610" cy="5143500"/>
          </a:xfrm>
        </p:grpSpPr>
        <p:sp>
          <p:nvSpPr>
            <p:cNvPr id="4" name="矩形 3"/>
            <p:cNvSpPr/>
            <p:nvPr/>
          </p:nvSpPr>
          <p:spPr>
            <a:xfrm>
              <a:off x="-52899" y="0"/>
              <a:ext cx="9196899"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2899" y="0"/>
              <a:ext cx="9207610" cy="5143500"/>
            </a:xfrm>
            <a:prstGeom prst="rect">
              <a:avLst/>
            </a:prstGeom>
            <a:solidFill>
              <a:srgbClr val="040404">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itle 1">
            <a:extLst>
              <a:ext uri="{FF2B5EF4-FFF2-40B4-BE49-F238E27FC236}">
                <a16:creationId xmlns:a16="http://schemas.microsoft.com/office/drawing/2014/main" id="{EA5B02BF-9A13-4ABA-B126-E9ACB5BE23FD}"/>
              </a:ext>
            </a:extLst>
          </p:cNvPr>
          <p:cNvSpPr>
            <a:spLocks noGrp="1"/>
          </p:cNvSpPr>
          <p:nvPr>
            <p:ph type="title"/>
          </p:nvPr>
        </p:nvSpPr>
        <p:spPr>
          <a:xfrm>
            <a:off x="2830615" y="1999153"/>
            <a:ext cx="4260300" cy="572700"/>
          </a:xfrm>
        </p:spPr>
        <p:txBody>
          <a:bodyPr/>
          <a:lstStyle/>
          <a:p>
            <a:r>
              <a:rPr lang="en-GB" spc="300" dirty="0">
                <a:solidFill>
                  <a:schemeClr val="bg1"/>
                </a:solidFill>
                <a:latin typeface="微软雅黑" panose="020B0503020204020204" pitchFamily="34" charset="-122"/>
                <a:ea typeface="微软雅黑" panose="020B0503020204020204" pitchFamily="34" charset="-122"/>
              </a:rPr>
              <a:t>Our solution …</a:t>
            </a:r>
          </a:p>
        </p:txBody>
      </p:sp>
    </p:spTree>
    <p:extLst>
      <p:ext uri="{BB962C8B-B14F-4D97-AF65-F5344CB8AC3E}">
        <p14:creationId xmlns:p14="http://schemas.microsoft.com/office/powerpoint/2010/main" val="4141301646"/>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64773" y="-53219"/>
            <a:ext cx="9207610" cy="5151451"/>
            <a:chOff x="-52899" y="-7951"/>
            <a:chExt cx="9207610" cy="5151451"/>
          </a:xfrm>
        </p:grpSpPr>
        <p:sp>
          <p:nvSpPr>
            <p:cNvPr id="47" name="矩形 46"/>
            <p:cNvSpPr/>
            <p:nvPr/>
          </p:nvSpPr>
          <p:spPr>
            <a:xfrm>
              <a:off x="-52899" y="0"/>
              <a:ext cx="9196899" cy="51435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2899" y="-7951"/>
              <a:ext cx="9207610" cy="5143500"/>
            </a:xfrm>
            <a:prstGeom prst="rect">
              <a:avLst/>
            </a:prstGeom>
            <a:solidFill>
              <a:srgbClr val="040404">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Straight Arrow Connector 93">
            <a:extLst>
              <a:ext uri="{FF2B5EF4-FFF2-40B4-BE49-F238E27FC236}">
                <a16:creationId xmlns:a16="http://schemas.microsoft.com/office/drawing/2014/main" id="{34244AB1-BF43-5849-9E56-DB3CAED3005D}"/>
              </a:ext>
            </a:extLst>
          </p:cNvPr>
          <p:cNvCxnSpPr>
            <a:cxnSpLocks/>
          </p:cNvCxnSpPr>
          <p:nvPr/>
        </p:nvCxnSpPr>
        <p:spPr>
          <a:xfrm>
            <a:off x="1719890" y="2089750"/>
            <a:ext cx="0" cy="1353998"/>
          </a:xfrm>
          <a:prstGeom prst="straightConnector1">
            <a:avLst/>
          </a:prstGeom>
          <a:ln w="31750">
            <a:solidFill>
              <a:srgbClr val="A6A6A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91">
            <a:extLst>
              <a:ext uri="{FF2B5EF4-FFF2-40B4-BE49-F238E27FC236}">
                <a16:creationId xmlns:a16="http://schemas.microsoft.com/office/drawing/2014/main" id="{8E813C00-5D26-EC4C-B3EC-660967823BD1}"/>
              </a:ext>
            </a:extLst>
          </p:cNvPr>
          <p:cNvSpPr txBox="1"/>
          <p:nvPr/>
        </p:nvSpPr>
        <p:spPr>
          <a:xfrm>
            <a:off x="1121223" y="4300322"/>
            <a:ext cx="1432877" cy="261610"/>
          </a:xfrm>
          <a:prstGeom prst="rect">
            <a:avLst/>
          </a:prstGeom>
          <a:noFill/>
        </p:spPr>
        <p:txBody>
          <a:bodyPr wrap="square" rtlCol="0">
            <a:spAutoFit/>
          </a:bodyPr>
          <a:lstStyle/>
          <a:p>
            <a:pPr algn="ctr"/>
            <a:r>
              <a:rPr lang="en-US" sz="1100" b="1" dirty="0">
                <a:solidFill>
                  <a:schemeClr val="bg1"/>
                </a:solidFill>
                <a:latin typeface="微软雅黑" panose="020B0503020204020204" pitchFamily="34" charset="-122"/>
                <a:ea typeface="微软雅黑" panose="020B0503020204020204" pitchFamily="34" charset="-122"/>
              </a:rPr>
              <a:t>Video Client</a:t>
            </a:r>
          </a:p>
        </p:txBody>
      </p:sp>
      <p:sp>
        <p:nvSpPr>
          <p:cNvPr id="14" name="TextBox 92">
            <a:extLst>
              <a:ext uri="{FF2B5EF4-FFF2-40B4-BE49-F238E27FC236}">
                <a16:creationId xmlns:a16="http://schemas.microsoft.com/office/drawing/2014/main" id="{B31A4E0C-4FDE-604A-95A7-433F062F243F}"/>
              </a:ext>
            </a:extLst>
          </p:cNvPr>
          <p:cNvSpPr txBox="1"/>
          <p:nvPr/>
        </p:nvSpPr>
        <p:spPr>
          <a:xfrm>
            <a:off x="1059209" y="1741523"/>
            <a:ext cx="1483967" cy="261610"/>
          </a:xfrm>
          <a:prstGeom prst="rect">
            <a:avLst/>
          </a:prstGeom>
          <a:noFill/>
        </p:spPr>
        <p:txBody>
          <a:bodyPr wrap="square" rtlCol="0">
            <a:spAutoFit/>
          </a:bodyPr>
          <a:lstStyle/>
          <a:p>
            <a:pPr algn="ctr"/>
            <a:r>
              <a:rPr lang="en-US" sz="1100" b="1" dirty="0">
                <a:latin typeface="微软雅黑" panose="020B0503020204020204" pitchFamily="34" charset="-122"/>
                <a:ea typeface="微软雅黑" panose="020B0503020204020204" pitchFamily="34" charset="-122"/>
              </a:rPr>
              <a:t>Video Server</a:t>
            </a:r>
          </a:p>
        </p:txBody>
      </p:sp>
      <p:cxnSp>
        <p:nvCxnSpPr>
          <p:cNvPr id="16" name="Straight Arrow Connector 95">
            <a:extLst>
              <a:ext uri="{FF2B5EF4-FFF2-40B4-BE49-F238E27FC236}">
                <a16:creationId xmlns:a16="http://schemas.microsoft.com/office/drawing/2014/main" id="{2D768C90-D804-BF41-A2E8-091AC7A9C826}"/>
              </a:ext>
            </a:extLst>
          </p:cNvPr>
          <p:cNvCxnSpPr>
            <a:cxnSpLocks/>
          </p:cNvCxnSpPr>
          <p:nvPr/>
        </p:nvCxnSpPr>
        <p:spPr>
          <a:xfrm flipH="1">
            <a:off x="2772371" y="4222015"/>
            <a:ext cx="3132358" cy="0"/>
          </a:xfrm>
          <a:prstGeom prst="straightConnector1">
            <a:avLst/>
          </a:prstGeom>
          <a:ln w="31750">
            <a:solidFill>
              <a:srgbClr val="A6A6A6"/>
            </a:solidFill>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97">
            <a:extLst>
              <a:ext uri="{FF2B5EF4-FFF2-40B4-BE49-F238E27FC236}">
                <a16:creationId xmlns:a16="http://schemas.microsoft.com/office/drawing/2014/main" id="{BB102153-8B29-0C4E-863D-85B9D18FE3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2285" y="1120079"/>
            <a:ext cx="853742" cy="671850"/>
          </a:xfrm>
          <a:prstGeom prst="rect">
            <a:avLst/>
          </a:prstGeom>
        </p:spPr>
      </p:pic>
      <p:grpSp>
        <p:nvGrpSpPr>
          <p:cNvPr id="19" name="Group 18">
            <a:extLst>
              <a:ext uri="{FF2B5EF4-FFF2-40B4-BE49-F238E27FC236}">
                <a16:creationId xmlns:a16="http://schemas.microsoft.com/office/drawing/2014/main" id="{2781594A-AA2C-9C45-9F17-6FA9F6BD994F}"/>
              </a:ext>
            </a:extLst>
          </p:cNvPr>
          <p:cNvGrpSpPr/>
          <p:nvPr/>
        </p:nvGrpSpPr>
        <p:grpSpPr>
          <a:xfrm>
            <a:off x="1378066" y="3569916"/>
            <a:ext cx="922681" cy="708773"/>
            <a:chOff x="1229543" y="2948675"/>
            <a:chExt cx="1509149" cy="1159280"/>
          </a:xfrm>
        </p:grpSpPr>
        <p:pic>
          <p:nvPicPr>
            <p:cNvPr id="20" name="Picture 82">
              <a:extLst>
                <a:ext uri="{FF2B5EF4-FFF2-40B4-BE49-F238E27FC236}">
                  <a16:creationId xmlns:a16="http://schemas.microsoft.com/office/drawing/2014/main" id="{42C39AD5-E409-DD4E-B128-C5B3E3B2CB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9547" y="2953038"/>
              <a:ext cx="1503440" cy="990994"/>
            </a:xfrm>
            <a:prstGeom prst="rect">
              <a:avLst/>
            </a:prstGeom>
          </p:spPr>
        </p:pic>
        <p:pic>
          <p:nvPicPr>
            <p:cNvPr id="21" name="Picture 83">
              <a:extLst>
                <a:ext uri="{FF2B5EF4-FFF2-40B4-BE49-F238E27FC236}">
                  <a16:creationId xmlns:a16="http://schemas.microsoft.com/office/drawing/2014/main" id="{7E4452D5-2DF4-0444-AC02-A5E1D507EF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4161" y="3363255"/>
              <a:ext cx="382837" cy="269517"/>
            </a:xfrm>
            <a:prstGeom prst="rect">
              <a:avLst/>
            </a:prstGeom>
          </p:spPr>
        </p:pic>
        <p:sp>
          <p:nvSpPr>
            <p:cNvPr id="22" name="Rectangle 84">
              <a:extLst>
                <a:ext uri="{FF2B5EF4-FFF2-40B4-BE49-F238E27FC236}">
                  <a16:creationId xmlns:a16="http://schemas.microsoft.com/office/drawing/2014/main" id="{7C02027D-63AA-194A-A720-BF0E5EEABECA}"/>
                </a:ext>
              </a:extLst>
            </p:cNvPr>
            <p:cNvSpPr/>
            <p:nvPr/>
          </p:nvSpPr>
          <p:spPr>
            <a:xfrm>
              <a:off x="1229547" y="2953038"/>
              <a:ext cx="1503440" cy="112147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85">
              <a:extLst>
                <a:ext uri="{FF2B5EF4-FFF2-40B4-BE49-F238E27FC236}">
                  <a16:creationId xmlns:a16="http://schemas.microsoft.com/office/drawing/2014/main" id="{DA880CBA-B072-EC4B-B917-FBB940272CF3}"/>
                </a:ext>
              </a:extLst>
            </p:cNvPr>
            <p:cNvSpPr/>
            <p:nvPr/>
          </p:nvSpPr>
          <p:spPr>
            <a:xfrm>
              <a:off x="2274388" y="3949485"/>
              <a:ext cx="188216"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86">
              <a:extLst>
                <a:ext uri="{FF2B5EF4-FFF2-40B4-BE49-F238E27FC236}">
                  <a16:creationId xmlns:a16="http://schemas.microsoft.com/office/drawing/2014/main" id="{3BA6F2B6-4C05-A14C-836E-6B903C967D00}"/>
                </a:ext>
              </a:extLst>
            </p:cNvPr>
            <p:cNvSpPr/>
            <p:nvPr/>
          </p:nvSpPr>
          <p:spPr>
            <a:xfrm>
              <a:off x="1229543" y="3946700"/>
              <a:ext cx="1044972"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Rectangle 87">
              <a:extLst>
                <a:ext uri="{FF2B5EF4-FFF2-40B4-BE49-F238E27FC236}">
                  <a16:creationId xmlns:a16="http://schemas.microsoft.com/office/drawing/2014/main" id="{250A4F60-B25C-F244-A35F-E33CAEDF009F}"/>
                </a:ext>
              </a:extLst>
            </p:cNvPr>
            <p:cNvSpPr/>
            <p:nvPr/>
          </p:nvSpPr>
          <p:spPr>
            <a:xfrm>
              <a:off x="1229545" y="3946700"/>
              <a:ext cx="611261" cy="130484"/>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Rectangle 88">
              <a:extLst>
                <a:ext uri="{FF2B5EF4-FFF2-40B4-BE49-F238E27FC236}">
                  <a16:creationId xmlns:a16="http://schemas.microsoft.com/office/drawing/2014/main" id="{70F1A561-7360-D943-A7CB-5BC419A00A44}"/>
                </a:ext>
              </a:extLst>
            </p:cNvPr>
            <p:cNvSpPr/>
            <p:nvPr/>
          </p:nvSpPr>
          <p:spPr>
            <a:xfrm>
              <a:off x="1229545" y="3945030"/>
              <a:ext cx="1503441" cy="130484"/>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Oval 89">
              <a:extLst>
                <a:ext uri="{FF2B5EF4-FFF2-40B4-BE49-F238E27FC236}">
                  <a16:creationId xmlns:a16="http://schemas.microsoft.com/office/drawing/2014/main" id="{E762DBA9-956B-2A47-96D0-2D81826BE86C}"/>
                </a:ext>
              </a:extLst>
            </p:cNvPr>
            <p:cNvSpPr/>
            <p:nvPr/>
          </p:nvSpPr>
          <p:spPr>
            <a:xfrm>
              <a:off x="1748363" y="3922877"/>
              <a:ext cx="185078" cy="185078"/>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Oval 90">
              <a:extLst>
                <a:ext uri="{FF2B5EF4-FFF2-40B4-BE49-F238E27FC236}">
                  <a16:creationId xmlns:a16="http://schemas.microsoft.com/office/drawing/2014/main" id="{64D542DE-6E11-7745-9172-A02F9687811E}"/>
                </a:ext>
              </a:extLst>
            </p:cNvPr>
            <p:cNvSpPr/>
            <p:nvPr/>
          </p:nvSpPr>
          <p:spPr>
            <a:xfrm>
              <a:off x="1804779" y="3978480"/>
              <a:ext cx="72056" cy="72056"/>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9" name="Picture 152">
              <a:extLst>
                <a:ext uri="{FF2B5EF4-FFF2-40B4-BE49-F238E27FC236}">
                  <a16:creationId xmlns:a16="http://schemas.microsoft.com/office/drawing/2014/main" id="{E143A383-775F-7147-AC8B-013F0841C6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3361" y="2948675"/>
              <a:ext cx="1505331" cy="990981"/>
            </a:xfrm>
            <a:prstGeom prst="rect">
              <a:avLst/>
            </a:prstGeom>
          </p:spPr>
        </p:pic>
      </p:grpSp>
      <p:sp>
        <p:nvSpPr>
          <p:cNvPr id="30" name="圆角矩形 48">
            <a:extLst>
              <a:ext uri="{FF2B5EF4-FFF2-40B4-BE49-F238E27FC236}">
                <a16:creationId xmlns:a16="http://schemas.microsoft.com/office/drawing/2014/main" id="{98C68B25-564E-F140-A854-0BB471C249B5}"/>
              </a:ext>
            </a:extLst>
          </p:cNvPr>
          <p:cNvSpPr/>
          <p:nvPr/>
        </p:nvSpPr>
        <p:spPr>
          <a:xfrm>
            <a:off x="1087039" y="2522507"/>
            <a:ext cx="1271445" cy="308674"/>
          </a:xfrm>
          <a:prstGeom prst="roundRect">
            <a:avLst/>
          </a:prstGeom>
          <a:solidFill>
            <a:srgbClr val="514E7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1" name="Straight Arrow Connector 93">
            <a:extLst>
              <a:ext uri="{FF2B5EF4-FFF2-40B4-BE49-F238E27FC236}">
                <a16:creationId xmlns:a16="http://schemas.microsoft.com/office/drawing/2014/main" id="{1319B17F-C262-7849-A0CB-A34C131979A9}"/>
              </a:ext>
            </a:extLst>
          </p:cNvPr>
          <p:cNvCxnSpPr>
            <a:cxnSpLocks/>
          </p:cNvCxnSpPr>
          <p:nvPr/>
        </p:nvCxnSpPr>
        <p:spPr>
          <a:xfrm>
            <a:off x="2772371" y="3946825"/>
            <a:ext cx="3180079" cy="0"/>
          </a:xfrm>
          <a:prstGeom prst="straightConnector1">
            <a:avLst/>
          </a:prstGeom>
          <a:ln w="31750">
            <a:solidFill>
              <a:srgbClr val="A6A6A6"/>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文本框 51">
            <a:extLst>
              <a:ext uri="{FF2B5EF4-FFF2-40B4-BE49-F238E27FC236}">
                <a16:creationId xmlns:a16="http://schemas.microsoft.com/office/drawing/2014/main" id="{71429DC6-09DB-2342-978E-F27107CEB67E}"/>
              </a:ext>
            </a:extLst>
          </p:cNvPr>
          <p:cNvSpPr txBox="1"/>
          <p:nvPr/>
        </p:nvSpPr>
        <p:spPr>
          <a:xfrm>
            <a:off x="1292966" y="2529250"/>
            <a:ext cx="868795" cy="261610"/>
          </a:xfrm>
          <a:prstGeom prst="rect">
            <a:avLst/>
          </a:prstGeom>
          <a:noFill/>
        </p:spPr>
        <p:txBody>
          <a:bodyPr wrap="square" rtlCol="0">
            <a:spAutoFit/>
          </a:bodyPr>
          <a:lstStyle/>
          <a:p>
            <a:r>
              <a:rPr lang="en-US" altLang="zh-CN" sz="11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Manifest</a:t>
            </a:r>
            <a:endParaRPr lang="zh-CN" altLang="en-US" sz="1100" b="1"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p:txBody>
      </p:sp>
      <p:sp>
        <p:nvSpPr>
          <p:cNvPr id="34" name="Rounded Rectangle 33">
            <a:extLst>
              <a:ext uri="{FF2B5EF4-FFF2-40B4-BE49-F238E27FC236}">
                <a16:creationId xmlns:a16="http://schemas.microsoft.com/office/drawing/2014/main" id="{A6AF92D2-C2F7-E645-AF97-53CDC379D94B}"/>
              </a:ext>
            </a:extLst>
          </p:cNvPr>
          <p:cNvSpPr/>
          <p:nvPr/>
        </p:nvSpPr>
        <p:spPr>
          <a:xfrm>
            <a:off x="6771742" y="1242623"/>
            <a:ext cx="1219539" cy="460895"/>
          </a:xfrm>
          <a:prstGeom prst="roundRect">
            <a:avLst/>
          </a:prstGeom>
          <a:solidFill>
            <a:srgbClr val="514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微软雅黑" panose="020B0503020204020204" pitchFamily="34" charset="-122"/>
                <a:ea typeface="微软雅黑" panose="020B0503020204020204" pitchFamily="34" charset="-122"/>
                <a:cs typeface="Lato" panose="020F0502020204030203" pitchFamily="34" charset="0"/>
              </a:rPr>
              <a:t>Source</a:t>
            </a:r>
          </a:p>
        </p:txBody>
      </p:sp>
      <p:pic>
        <p:nvPicPr>
          <p:cNvPr id="35" name="Picture 34">
            <a:extLst>
              <a:ext uri="{FF2B5EF4-FFF2-40B4-BE49-F238E27FC236}">
                <a16:creationId xmlns:a16="http://schemas.microsoft.com/office/drawing/2014/main" id="{FB517622-0070-4041-97E5-25804DCB69D5}"/>
              </a:ext>
            </a:extLst>
          </p:cNvPr>
          <p:cNvPicPr>
            <a:picLocks noChangeAspect="1"/>
          </p:cNvPicPr>
          <p:nvPr/>
        </p:nvPicPr>
        <p:blipFill>
          <a:blip r:embed="rId8"/>
          <a:stretch>
            <a:fillRect/>
          </a:stretch>
        </p:blipFill>
        <p:spPr>
          <a:xfrm>
            <a:off x="6697855" y="1701370"/>
            <a:ext cx="624645" cy="388380"/>
          </a:xfrm>
          <a:prstGeom prst="rect">
            <a:avLst/>
          </a:prstGeom>
        </p:spPr>
      </p:pic>
      <p:pic>
        <p:nvPicPr>
          <p:cNvPr id="36" name="Picture 35">
            <a:extLst>
              <a:ext uri="{FF2B5EF4-FFF2-40B4-BE49-F238E27FC236}">
                <a16:creationId xmlns:a16="http://schemas.microsoft.com/office/drawing/2014/main" id="{BD6231D1-2B4D-2F43-B799-6DF59FDAC12C}"/>
              </a:ext>
            </a:extLst>
          </p:cNvPr>
          <p:cNvPicPr>
            <a:picLocks noChangeAspect="1"/>
          </p:cNvPicPr>
          <p:nvPr/>
        </p:nvPicPr>
        <p:blipFill>
          <a:blip r:embed="rId9"/>
          <a:stretch>
            <a:fillRect/>
          </a:stretch>
        </p:blipFill>
        <p:spPr>
          <a:xfrm>
            <a:off x="7280261" y="1721384"/>
            <a:ext cx="624643" cy="351362"/>
          </a:xfrm>
          <a:prstGeom prst="rect">
            <a:avLst/>
          </a:prstGeom>
        </p:spPr>
      </p:pic>
      <p:pic>
        <p:nvPicPr>
          <p:cNvPr id="37" name="Picture 36">
            <a:extLst>
              <a:ext uri="{FF2B5EF4-FFF2-40B4-BE49-F238E27FC236}">
                <a16:creationId xmlns:a16="http://schemas.microsoft.com/office/drawing/2014/main" id="{FFAB849A-50E8-A047-9BA3-70F1EA1E857D}"/>
              </a:ext>
            </a:extLst>
          </p:cNvPr>
          <p:cNvPicPr>
            <a:picLocks noChangeAspect="1"/>
          </p:cNvPicPr>
          <p:nvPr/>
        </p:nvPicPr>
        <p:blipFill>
          <a:blip r:embed="rId10"/>
          <a:stretch>
            <a:fillRect/>
          </a:stretch>
        </p:blipFill>
        <p:spPr>
          <a:xfrm>
            <a:off x="6779065" y="835896"/>
            <a:ext cx="545622" cy="433288"/>
          </a:xfrm>
          <a:prstGeom prst="rect">
            <a:avLst/>
          </a:prstGeom>
        </p:spPr>
      </p:pic>
      <p:pic>
        <p:nvPicPr>
          <p:cNvPr id="38" name="Picture 37">
            <a:extLst>
              <a:ext uri="{FF2B5EF4-FFF2-40B4-BE49-F238E27FC236}">
                <a16:creationId xmlns:a16="http://schemas.microsoft.com/office/drawing/2014/main" id="{1DB91239-FE22-ED43-AD26-1C5355238157}"/>
              </a:ext>
            </a:extLst>
          </p:cNvPr>
          <p:cNvPicPr>
            <a:picLocks noChangeAspect="1"/>
          </p:cNvPicPr>
          <p:nvPr/>
        </p:nvPicPr>
        <p:blipFill>
          <a:blip r:embed="rId11"/>
          <a:stretch>
            <a:fillRect/>
          </a:stretch>
        </p:blipFill>
        <p:spPr>
          <a:xfrm>
            <a:off x="7283997" y="873395"/>
            <a:ext cx="687846" cy="383756"/>
          </a:xfrm>
          <a:prstGeom prst="rect">
            <a:avLst/>
          </a:prstGeom>
        </p:spPr>
      </p:pic>
      <p:cxnSp>
        <p:nvCxnSpPr>
          <p:cNvPr id="39" name="Straight Arrow Connector 38">
            <a:extLst>
              <a:ext uri="{FF2B5EF4-FFF2-40B4-BE49-F238E27FC236}">
                <a16:creationId xmlns:a16="http://schemas.microsoft.com/office/drawing/2014/main" id="{F5DBA97C-1355-7D48-BF1F-4B725D696096}"/>
              </a:ext>
            </a:extLst>
          </p:cNvPr>
          <p:cNvCxnSpPr>
            <a:cxnSpLocks/>
            <a:stCxn id="40" idx="1"/>
            <a:endCxn id="18" idx="3"/>
          </p:cNvCxnSpPr>
          <p:nvPr/>
        </p:nvCxnSpPr>
        <p:spPr>
          <a:xfrm flipH="1" flipV="1">
            <a:off x="2196027" y="1456004"/>
            <a:ext cx="2375973" cy="17067"/>
          </a:xfrm>
          <a:prstGeom prst="straightConnector1">
            <a:avLst/>
          </a:prstGeom>
          <a:ln w="25400">
            <a:solidFill>
              <a:srgbClr val="A6A6A6"/>
            </a:solidFill>
            <a:tailEnd type="triangle"/>
          </a:ln>
        </p:spPr>
        <p:style>
          <a:lnRef idx="1">
            <a:schemeClr val="accent2"/>
          </a:lnRef>
          <a:fillRef idx="0">
            <a:schemeClr val="accent2"/>
          </a:fillRef>
          <a:effectRef idx="0">
            <a:schemeClr val="accent2"/>
          </a:effectRef>
          <a:fontRef idx="minor">
            <a:schemeClr val="tx1"/>
          </a:fontRef>
        </p:style>
      </p:cxnSp>
      <p:sp>
        <p:nvSpPr>
          <p:cNvPr id="40" name="Rounded Rectangle 39">
            <a:extLst>
              <a:ext uri="{FF2B5EF4-FFF2-40B4-BE49-F238E27FC236}">
                <a16:creationId xmlns:a16="http://schemas.microsoft.com/office/drawing/2014/main" id="{084224F6-6F51-F742-A59A-52D776655616}"/>
              </a:ext>
            </a:extLst>
          </p:cNvPr>
          <p:cNvSpPr/>
          <p:nvPr/>
        </p:nvSpPr>
        <p:spPr>
          <a:xfrm>
            <a:off x="4572000" y="1242624"/>
            <a:ext cx="1003107" cy="460894"/>
          </a:xfrm>
          <a:prstGeom prst="roundRect">
            <a:avLst/>
          </a:prstGeom>
          <a:solidFill>
            <a:srgbClr val="514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微软雅黑" panose="020B0503020204020204" pitchFamily="34" charset="-122"/>
                <a:ea typeface="微软雅黑" panose="020B0503020204020204" pitchFamily="34" charset="-122"/>
                <a:cs typeface="Lato" panose="020F0502020204030203" pitchFamily="34" charset="0"/>
              </a:rPr>
              <a:t>Encode</a:t>
            </a:r>
          </a:p>
        </p:txBody>
      </p:sp>
      <p:pic>
        <p:nvPicPr>
          <p:cNvPr id="41" name="Picture 40">
            <a:extLst>
              <a:ext uri="{FF2B5EF4-FFF2-40B4-BE49-F238E27FC236}">
                <a16:creationId xmlns:a16="http://schemas.microsoft.com/office/drawing/2014/main" id="{1EFE0A2F-A514-3640-AA5F-1CBE7C5CCF4F}"/>
              </a:ext>
            </a:extLst>
          </p:cNvPr>
          <p:cNvPicPr>
            <a:picLocks noChangeAspect="1"/>
          </p:cNvPicPr>
          <p:nvPr/>
        </p:nvPicPr>
        <p:blipFill>
          <a:blip r:embed="rId12"/>
          <a:stretch>
            <a:fillRect/>
          </a:stretch>
        </p:blipFill>
        <p:spPr>
          <a:xfrm>
            <a:off x="4973489" y="842633"/>
            <a:ext cx="715060" cy="365388"/>
          </a:xfrm>
          <a:prstGeom prst="rect">
            <a:avLst/>
          </a:prstGeom>
        </p:spPr>
      </p:pic>
      <p:pic>
        <p:nvPicPr>
          <p:cNvPr id="42" name="Picture 41" descr="A picture containing clipart&#10;&#10;Description automatically generated">
            <a:extLst>
              <a:ext uri="{FF2B5EF4-FFF2-40B4-BE49-F238E27FC236}">
                <a16:creationId xmlns:a16="http://schemas.microsoft.com/office/drawing/2014/main" id="{6A77CBB6-C27B-5A49-BB2E-73C2149D34B5}"/>
              </a:ext>
            </a:extLst>
          </p:cNvPr>
          <p:cNvPicPr>
            <a:picLocks noChangeAspect="1"/>
          </p:cNvPicPr>
          <p:nvPr/>
        </p:nvPicPr>
        <p:blipFill>
          <a:blip r:embed="rId13"/>
          <a:stretch>
            <a:fillRect/>
          </a:stretch>
        </p:blipFill>
        <p:spPr>
          <a:xfrm>
            <a:off x="4711474" y="894598"/>
            <a:ext cx="286110" cy="286110"/>
          </a:xfrm>
          <a:prstGeom prst="rect">
            <a:avLst/>
          </a:prstGeom>
        </p:spPr>
      </p:pic>
      <p:cxnSp>
        <p:nvCxnSpPr>
          <p:cNvPr id="44" name="Straight Arrow Connector 43">
            <a:extLst>
              <a:ext uri="{FF2B5EF4-FFF2-40B4-BE49-F238E27FC236}">
                <a16:creationId xmlns:a16="http://schemas.microsoft.com/office/drawing/2014/main" id="{556C42A5-3EC7-F146-ACC1-029CF7C4AEA8}"/>
              </a:ext>
            </a:extLst>
          </p:cNvPr>
          <p:cNvCxnSpPr>
            <a:cxnSpLocks/>
            <a:stCxn id="34" idx="1"/>
            <a:endCxn id="40" idx="3"/>
          </p:cNvCxnSpPr>
          <p:nvPr/>
        </p:nvCxnSpPr>
        <p:spPr>
          <a:xfrm flipH="1">
            <a:off x="5575107" y="1473071"/>
            <a:ext cx="1196635" cy="0"/>
          </a:xfrm>
          <a:prstGeom prst="straightConnector1">
            <a:avLst/>
          </a:prstGeom>
          <a:ln w="25400">
            <a:solidFill>
              <a:srgbClr val="A6A6A6"/>
            </a:solidFill>
            <a:tailEnd type="triangle"/>
          </a:ln>
        </p:spPr>
        <p:style>
          <a:lnRef idx="1">
            <a:schemeClr val="accent2"/>
          </a:lnRef>
          <a:fillRef idx="0">
            <a:schemeClr val="accent2"/>
          </a:fillRef>
          <a:effectRef idx="0">
            <a:schemeClr val="accent2"/>
          </a:effectRef>
          <a:fontRef idx="minor">
            <a:schemeClr val="tx1"/>
          </a:fontRef>
        </p:style>
      </p:cxnSp>
      <p:pic>
        <p:nvPicPr>
          <p:cNvPr id="45" name="Picture 44">
            <a:extLst>
              <a:ext uri="{FF2B5EF4-FFF2-40B4-BE49-F238E27FC236}">
                <a16:creationId xmlns:a16="http://schemas.microsoft.com/office/drawing/2014/main" id="{C8281107-7EA6-D34F-94E4-0545DAFDEA86}"/>
              </a:ext>
            </a:extLst>
          </p:cNvPr>
          <p:cNvPicPr>
            <a:picLocks noChangeAspect="1"/>
          </p:cNvPicPr>
          <p:nvPr/>
        </p:nvPicPr>
        <p:blipFill>
          <a:blip r:embed="rId14"/>
          <a:stretch>
            <a:fillRect/>
          </a:stretch>
        </p:blipFill>
        <p:spPr>
          <a:xfrm>
            <a:off x="3222235" y="1051964"/>
            <a:ext cx="528924" cy="495866"/>
          </a:xfrm>
          <a:prstGeom prst="rect">
            <a:avLst/>
          </a:prstGeom>
        </p:spPr>
      </p:pic>
      <p:cxnSp>
        <p:nvCxnSpPr>
          <p:cNvPr id="62" name="Elbow Connector 61">
            <a:extLst>
              <a:ext uri="{FF2B5EF4-FFF2-40B4-BE49-F238E27FC236}">
                <a16:creationId xmlns:a16="http://schemas.microsoft.com/office/drawing/2014/main" id="{9122C6D2-99FC-5747-BDC3-E5CE2BC81FBE}"/>
              </a:ext>
            </a:extLst>
          </p:cNvPr>
          <p:cNvCxnSpPr>
            <a:cxnSpLocks/>
            <a:stCxn id="40" idx="1"/>
            <a:endCxn id="30" idx="3"/>
          </p:cNvCxnSpPr>
          <p:nvPr/>
        </p:nvCxnSpPr>
        <p:spPr>
          <a:xfrm rot="10800000" flipV="1">
            <a:off x="2358484" y="1473070"/>
            <a:ext cx="2213516" cy="1203773"/>
          </a:xfrm>
          <a:prstGeom prst="bentConnector3">
            <a:avLst/>
          </a:prstGeom>
          <a:ln w="254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FBF57BA-D665-5140-B6F3-DC96BD157823}"/>
              </a:ext>
            </a:extLst>
          </p:cNvPr>
          <p:cNvSpPr txBox="1"/>
          <p:nvPr/>
        </p:nvSpPr>
        <p:spPr>
          <a:xfrm>
            <a:off x="4425263" y="3666600"/>
            <a:ext cx="1266996"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T</a:t>
            </a:r>
            <a:r>
              <a:rPr lang="en-US" sz="1200" dirty="0">
                <a:solidFill>
                  <a:schemeClr val="bg1"/>
                </a:solidFill>
                <a:latin typeface="微软雅黑" panose="020B0503020204020204" pitchFamily="34" charset="-122"/>
                <a:ea typeface="微软雅黑" panose="020B0503020204020204" pitchFamily="34" charset="-122"/>
              </a:rPr>
              <a:t>hroughput</a:t>
            </a:r>
          </a:p>
        </p:txBody>
      </p:sp>
      <p:sp>
        <p:nvSpPr>
          <p:cNvPr id="68" name="TextBox 67">
            <a:extLst>
              <a:ext uri="{FF2B5EF4-FFF2-40B4-BE49-F238E27FC236}">
                <a16:creationId xmlns:a16="http://schemas.microsoft.com/office/drawing/2014/main" id="{BFDDF78D-BF70-3641-ADE3-B0F2BFBDF001}"/>
              </a:ext>
            </a:extLst>
          </p:cNvPr>
          <p:cNvSpPr txBox="1"/>
          <p:nvPr/>
        </p:nvSpPr>
        <p:spPr>
          <a:xfrm>
            <a:off x="3583290" y="4263957"/>
            <a:ext cx="2328306"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B</a:t>
            </a:r>
            <a:r>
              <a:rPr lang="en-US" sz="1200" dirty="0">
                <a:solidFill>
                  <a:schemeClr val="bg1"/>
                </a:solidFill>
                <a:latin typeface="微软雅黑" panose="020B0503020204020204" pitchFamily="34" charset="-122"/>
                <a:ea typeface="微软雅黑" panose="020B0503020204020204" pitchFamily="34" charset="-122"/>
              </a:rPr>
              <a:t>itrate </a:t>
            </a:r>
            <a:r>
              <a:rPr lang="en-US" altLang="zh-CN" sz="1200" dirty="0">
                <a:solidFill>
                  <a:schemeClr val="bg1"/>
                </a:solidFill>
                <a:latin typeface="微软雅黑" panose="020B0503020204020204" pitchFamily="34" charset="-122"/>
                <a:ea typeface="微软雅黑" panose="020B0503020204020204" pitchFamily="34" charset="-122"/>
              </a:rPr>
              <a:t>Selection</a:t>
            </a:r>
            <a:endParaRPr lang="en-US" sz="1200" dirty="0">
              <a:solidFill>
                <a:schemeClr val="bg1"/>
              </a:solidFill>
              <a:latin typeface="微软雅黑" panose="020B0503020204020204" pitchFamily="34" charset="-122"/>
              <a:ea typeface="微软雅黑" panose="020B0503020204020204" pitchFamily="34" charset="-122"/>
            </a:endParaRPr>
          </a:p>
        </p:txBody>
      </p:sp>
      <p:sp>
        <p:nvSpPr>
          <p:cNvPr id="70" name="TextBox 69">
            <a:extLst>
              <a:ext uri="{FF2B5EF4-FFF2-40B4-BE49-F238E27FC236}">
                <a16:creationId xmlns:a16="http://schemas.microsoft.com/office/drawing/2014/main" id="{D695951A-D5F8-2B41-9E06-5E3C47B2AED8}"/>
              </a:ext>
            </a:extLst>
          </p:cNvPr>
          <p:cNvSpPr txBox="1"/>
          <p:nvPr/>
        </p:nvSpPr>
        <p:spPr>
          <a:xfrm>
            <a:off x="2905260" y="3665850"/>
            <a:ext cx="1387114"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B</a:t>
            </a:r>
            <a:r>
              <a:rPr lang="en-US" sz="1200" dirty="0">
                <a:solidFill>
                  <a:schemeClr val="bg1"/>
                </a:solidFill>
                <a:latin typeface="微软雅黑" panose="020B0503020204020204" pitchFamily="34" charset="-122"/>
                <a:ea typeface="微软雅黑" panose="020B0503020204020204" pitchFamily="34" charset="-122"/>
              </a:rPr>
              <a:t>uffer Leve</a:t>
            </a:r>
            <a:r>
              <a:rPr lang="en-US" altLang="zh-CN" sz="1200" dirty="0">
                <a:solidFill>
                  <a:schemeClr val="bg1"/>
                </a:solidFill>
                <a:latin typeface="微软雅黑" panose="020B0503020204020204" pitchFamily="34" charset="-122"/>
                <a:ea typeface="微软雅黑" panose="020B0503020204020204" pitchFamily="34" charset="-122"/>
              </a:rPr>
              <a:t>l</a:t>
            </a:r>
            <a:endParaRPr lang="en-US" sz="1200" dirty="0">
              <a:solidFill>
                <a:schemeClr val="bg1"/>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8CA5A4EF-5BA5-4CEA-A991-84E140345BE2}"/>
              </a:ext>
            </a:extLst>
          </p:cNvPr>
          <p:cNvSpPr txBox="1"/>
          <p:nvPr/>
        </p:nvSpPr>
        <p:spPr>
          <a:xfrm>
            <a:off x="2006929" y="198112"/>
            <a:ext cx="5064207" cy="369332"/>
          </a:xfrm>
          <a:prstGeom prst="rect">
            <a:avLst/>
          </a:prstGeom>
          <a:noFill/>
        </p:spPr>
        <p:txBody>
          <a:bodyPr wrap="none"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cs typeface="Raleway"/>
                <a:sym typeface="Raleway"/>
              </a:rPr>
              <a:t>Video transmission architecture overview</a:t>
            </a:r>
            <a:r>
              <a:rPr lang="zh-CN" altLang="en-US" sz="1800" b="1" dirty="0">
                <a:solidFill>
                  <a:schemeClr val="bg1"/>
                </a:solidFill>
                <a:latin typeface="微软雅黑" panose="020B0503020204020204" pitchFamily="34" charset="-122"/>
                <a:ea typeface="微软雅黑" panose="020B0503020204020204" pitchFamily="34" charset="-122"/>
                <a:cs typeface="Raleway"/>
                <a:sym typeface="Raleway"/>
              </a:rPr>
              <a:t> </a:t>
            </a:r>
          </a:p>
        </p:txBody>
      </p:sp>
      <p:cxnSp>
        <p:nvCxnSpPr>
          <p:cNvPr id="49" name="Straight Arrow Connector 93">
            <a:extLst>
              <a:ext uri="{FF2B5EF4-FFF2-40B4-BE49-F238E27FC236}">
                <a16:creationId xmlns:a16="http://schemas.microsoft.com/office/drawing/2014/main" id="{6F6DBE31-EAD8-44A0-A52D-C90E0F94BFBA}"/>
              </a:ext>
            </a:extLst>
          </p:cNvPr>
          <p:cNvCxnSpPr>
            <a:cxnSpLocks/>
          </p:cNvCxnSpPr>
          <p:nvPr/>
        </p:nvCxnSpPr>
        <p:spPr>
          <a:xfrm flipV="1">
            <a:off x="2068836" y="2831184"/>
            <a:ext cx="0" cy="546197"/>
          </a:xfrm>
          <a:prstGeom prst="straightConnector1">
            <a:avLst/>
          </a:prstGeom>
          <a:ln w="31750">
            <a:solidFill>
              <a:srgbClr val="A6A6A6"/>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圆角矩形 59"/>
          <p:cNvSpPr/>
          <p:nvPr/>
        </p:nvSpPr>
        <p:spPr>
          <a:xfrm>
            <a:off x="530943" y="723272"/>
            <a:ext cx="8096864" cy="4099452"/>
          </a:xfrm>
          <a:prstGeom prst="roundRect">
            <a:avLst/>
          </a:prstGeom>
          <a:noFill/>
          <a:ln>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slz="http://schemas.microsoft.com/office/powerpoint/2016/slidezoom">
        <mc:Choice Requires="pslz">
          <p:graphicFrame>
            <p:nvGraphicFramePr>
              <p:cNvPr id="3" name="幻灯片缩放定位 2">
                <a:extLst>
                  <a:ext uri="{FF2B5EF4-FFF2-40B4-BE49-F238E27FC236}">
                    <a16:creationId xmlns:a16="http://schemas.microsoft.com/office/drawing/2014/main" id="{9833CB6B-9722-4DB9-BA10-5C994CC0A9E2}"/>
                  </a:ext>
                </a:extLst>
              </p:cNvPr>
              <p:cNvGraphicFramePr>
                <a:graphicFrameLocks noChangeAspect="1"/>
              </p:cNvGraphicFramePr>
              <p:nvPr>
                <p:extLst>
                  <p:ext uri="{D42A27DB-BD31-4B8C-83A1-F6EECF244321}">
                    <p14:modId xmlns:p14="http://schemas.microsoft.com/office/powerpoint/2010/main" val="3694082572"/>
                  </p:ext>
                </p:extLst>
              </p:nvPr>
            </p:nvGraphicFramePr>
            <p:xfrm>
              <a:off x="6010641" y="3617549"/>
              <a:ext cx="2286000" cy="802371"/>
            </p:xfrm>
            <a:graphic>
              <a:graphicData uri="http://schemas.microsoft.com/office/powerpoint/2016/slidezoom">
                <pslz:sldZm>
                  <pslz:sldZmObj sldId="2874" cId="49570806">
                    <pslz:zmPr id="{40C06CF0-3A03-4E62-A49D-428A6BA159DB}" returnToParent="0" imageType="cover" transitionDur="1000">
                      <p166:blipFill xmlns:p166="http://schemas.microsoft.com/office/powerpoint/2016/6/main">
                        <a:blip r:embed="rId15"/>
                        <a:stretch>
                          <a:fillRect/>
                        </a:stretch>
                      </p166:blipFill>
                      <p166:spPr xmlns:p166="http://schemas.microsoft.com/office/powerpoint/2016/6/main">
                        <a:xfrm>
                          <a:off x="0" y="0"/>
                          <a:ext cx="2286000" cy="802371"/>
                        </a:xfrm>
                        <a:prstGeom prst="rect">
                          <a:avLst/>
                        </a:prstGeom>
                        <a:ln w="3175">
                          <a:solidFill>
                            <a:prstClr val="ltGray"/>
                          </a:solidFill>
                        </a:ln>
                      </p166:spPr>
                    </pslz:zmPr>
                  </pslz:sldZmObj>
                </pslz:sldZm>
              </a:graphicData>
            </a:graphic>
          </p:graphicFrame>
        </mc:Choice>
        <mc:Fallback xmlns="">
          <p:pic>
            <p:nvPicPr>
              <p:cNvPr id="3" name="幻灯片缩放定位 2">
                <a:hlinkClick r:id="rId16" action="ppaction://hlinksldjump"/>
                <a:extLst>
                  <a:ext uri="{FF2B5EF4-FFF2-40B4-BE49-F238E27FC236}">
                    <a16:creationId xmlns:a16="http://schemas.microsoft.com/office/drawing/2014/main" id="{9833CB6B-9722-4DB9-BA10-5C994CC0A9E2}"/>
                  </a:ext>
                </a:extLst>
              </p:cNvPr>
              <p:cNvPicPr>
                <a:picLocks noGrp="1" noRot="1" noChangeAspect="1" noMove="1" noResize="1" noEditPoints="1" noAdjustHandles="1" noChangeArrowheads="1" noChangeShapeType="1"/>
              </p:cNvPicPr>
              <p:nvPr/>
            </p:nvPicPr>
            <p:blipFill>
              <a:blip r:embed="rId17"/>
              <a:stretch>
                <a:fillRect/>
              </a:stretch>
            </p:blipFill>
            <p:spPr>
              <a:xfrm>
                <a:off x="6010641" y="3617549"/>
                <a:ext cx="2286000" cy="802371"/>
              </a:xfrm>
              <a:prstGeom prst="rect">
                <a:avLst/>
              </a:prstGeom>
              <a:ln w="3175">
                <a:solidFill>
                  <a:prstClr val="ltGray"/>
                </a:solidFill>
              </a:ln>
            </p:spPr>
          </p:pic>
        </mc:Fallback>
      </mc:AlternateContent>
    </p:spTree>
    <p:extLst>
      <p:ext uri="{BB962C8B-B14F-4D97-AF65-F5344CB8AC3E}">
        <p14:creationId xmlns:p14="http://schemas.microsoft.com/office/powerpoint/2010/main" val="114644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3" name="矩形 32"/>
          <p:cNvSpPr/>
          <p:nvPr/>
        </p:nvSpPr>
        <p:spPr>
          <a:xfrm>
            <a:off x="1" y="0"/>
            <a:ext cx="9319442" cy="5239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12" name="Straight Arrow Connector 93">
            <a:extLst>
              <a:ext uri="{FF2B5EF4-FFF2-40B4-BE49-F238E27FC236}">
                <a16:creationId xmlns:a16="http://schemas.microsoft.com/office/drawing/2014/main" id="{34244AB1-BF43-5849-9E56-DB3CAED3005D}"/>
              </a:ext>
            </a:extLst>
          </p:cNvPr>
          <p:cNvCxnSpPr>
            <a:cxnSpLocks/>
          </p:cNvCxnSpPr>
          <p:nvPr/>
        </p:nvCxnSpPr>
        <p:spPr>
          <a:xfrm>
            <a:off x="1719890" y="2089750"/>
            <a:ext cx="0" cy="1353998"/>
          </a:xfrm>
          <a:prstGeom prst="straightConnector1">
            <a:avLst/>
          </a:prstGeom>
          <a:ln w="31750">
            <a:solidFill>
              <a:srgbClr val="6778A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91">
            <a:extLst>
              <a:ext uri="{FF2B5EF4-FFF2-40B4-BE49-F238E27FC236}">
                <a16:creationId xmlns:a16="http://schemas.microsoft.com/office/drawing/2014/main" id="{8E813C00-5D26-EC4C-B3EC-660967823BD1}"/>
              </a:ext>
            </a:extLst>
          </p:cNvPr>
          <p:cNvSpPr txBox="1"/>
          <p:nvPr/>
        </p:nvSpPr>
        <p:spPr>
          <a:xfrm>
            <a:off x="1052717" y="4434517"/>
            <a:ext cx="1432877" cy="261610"/>
          </a:xfrm>
          <a:prstGeom prst="rect">
            <a:avLst/>
          </a:prstGeom>
          <a:noFill/>
        </p:spPr>
        <p:txBody>
          <a:bodyPr wrap="square" rtlCol="0">
            <a:spAutoFit/>
          </a:bodyPr>
          <a:lstStyle/>
          <a:p>
            <a:pPr algn="ctr"/>
            <a:r>
              <a:rPr lang="en-US" sz="1100" b="1" dirty="0">
                <a:latin typeface="微软雅黑" panose="020B0503020204020204" pitchFamily="34" charset="-122"/>
                <a:ea typeface="微软雅黑" panose="020B0503020204020204" pitchFamily="34" charset="-122"/>
              </a:rPr>
              <a:t>Video Client</a:t>
            </a:r>
          </a:p>
        </p:txBody>
      </p:sp>
      <p:sp>
        <p:nvSpPr>
          <p:cNvPr id="14" name="TextBox 92">
            <a:extLst>
              <a:ext uri="{FF2B5EF4-FFF2-40B4-BE49-F238E27FC236}">
                <a16:creationId xmlns:a16="http://schemas.microsoft.com/office/drawing/2014/main" id="{B31A4E0C-4FDE-604A-95A7-433F062F243F}"/>
              </a:ext>
            </a:extLst>
          </p:cNvPr>
          <p:cNvSpPr txBox="1"/>
          <p:nvPr/>
        </p:nvSpPr>
        <p:spPr>
          <a:xfrm>
            <a:off x="1059209" y="1741523"/>
            <a:ext cx="1483967" cy="261610"/>
          </a:xfrm>
          <a:prstGeom prst="rect">
            <a:avLst/>
          </a:prstGeom>
          <a:noFill/>
        </p:spPr>
        <p:txBody>
          <a:bodyPr wrap="square" rtlCol="0">
            <a:spAutoFit/>
          </a:bodyPr>
          <a:lstStyle/>
          <a:p>
            <a:pPr algn="ctr"/>
            <a:r>
              <a:rPr lang="en-US" sz="1100" b="1" dirty="0">
                <a:latin typeface="微软雅黑" panose="020B0503020204020204" pitchFamily="34" charset="-122"/>
                <a:ea typeface="微软雅黑" panose="020B0503020204020204" pitchFamily="34" charset="-122"/>
              </a:rPr>
              <a:t>Video Server</a:t>
            </a:r>
          </a:p>
        </p:txBody>
      </p:sp>
      <p:cxnSp>
        <p:nvCxnSpPr>
          <p:cNvPr id="16" name="Straight Arrow Connector 95">
            <a:extLst>
              <a:ext uri="{FF2B5EF4-FFF2-40B4-BE49-F238E27FC236}">
                <a16:creationId xmlns:a16="http://schemas.microsoft.com/office/drawing/2014/main" id="{2D768C90-D804-BF41-A2E8-091AC7A9C826}"/>
              </a:ext>
            </a:extLst>
          </p:cNvPr>
          <p:cNvCxnSpPr>
            <a:cxnSpLocks/>
          </p:cNvCxnSpPr>
          <p:nvPr/>
        </p:nvCxnSpPr>
        <p:spPr>
          <a:xfrm flipH="1">
            <a:off x="2772371" y="4222015"/>
            <a:ext cx="3132358" cy="0"/>
          </a:xfrm>
          <a:prstGeom prst="straightConnector1">
            <a:avLst/>
          </a:prstGeom>
          <a:ln w="31750">
            <a:solidFill>
              <a:srgbClr val="6778A4"/>
            </a:solidFill>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97">
            <a:extLst>
              <a:ext uri="{FF2B5EF4-FFF2-40B4-BE49-F238E27FC236}">
                <a16:creationId xmlns:a16="http://schemas.microsoft.com/office/drawing/2014/main" id="{BB102153-8B29-0C4E-863D-85B9D18FE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2285" y="1120079"/>
            <a:ext cx="853742" cy="671850"/>
          </a:xfrm>
          <a:prstGeom prst="rect">
            <a:avLst/>
          </a:prstGeom>
        </p:spPr>
      </p:pic>
      <p:grpSp>
        <p:nvGrpSpPr>
          <p:cNvPr id="19" name="Group 18">
            <a:extLst>
              <a:ext uri="{FF2B5EF4-FFF2-40B4-BE49-F238E27FC236}">
                <a16:creationId xmlns:a16="http://schemas.microsoft.com/office/drawing/2014/main" id="{2781594A-AA2C-9C45-9F17-6FA9F6BD994F}"/>
              </a:ext>
            </a:extLst>
          </p:cNvPr>
          <p:cNvGrpSpPr/>
          <p:nvPr/>
        </p:nvGrpSpPr>
        <p:grpSpPr>
          <a:xfrm>
            <a:off x="1256384" y="3569916"/>
            <a:ext cx="1044364" cy="802246"/>
            <a:chOff x="1229543" y="2948675"/>
            <a:chExt cx="1509149" cy="1159280"/>
          </a:xfrm>
        </p:grpSpPr>
        <p:pic>
          <p:nvPicPr>
            <p:cNvPr id="20" name="Picture 82">
              <a:extLst>
                <a:ext uri="{FF2B5EF4-FFF2-40B4-BE49-F238E27FC236}">
                  <a16:creationId xmlns:a16="http://schemas.microsoft.com/office/drawing/2014/main" id="{42C39AD5-E409-DD4E-B128-C5B3E3B2CB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9547" y="2953038"/>
              <a:ext cx="1503440" cy="990994"/>
            </a:xfrm>
            <a:prstGeom prst="rect">
              <a:avLst/>
            </a:prstGeom>
          </p:spPr>
        </p:pic>
        <p:pic>
          <p:nvPicPr>
            <p:cNvPr id="21" name="Picture 83">
              <a:extLst>
                <a:ext uri="{FF2B5EF4-FFF2-40B4-BE49-F238E27FC236}">
                  <a16:creationId xmlns:a16="http://schemas.microsoft.com/office/drawing/2014/main" id="{7E4452D5-2DF4-0444-AC02-A5E1D507EF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4161" y="3363255"/>
              <a:ext cx="382837" cy="269517"/>
            </a:xfrm>
            <a:prstGeom prst="rect">
              <a:avLst/>
            </a:prstGeom>
          </p:spPr>
        </p:pic>
        <p:sp>
          <p:nvSpPr>
            <p:cNvPr id="22" name="Rectangle 84">
              <a:extLst>
                <a:ext uri="{FF2B5EF4-FFF2-40B4-BE49-F238E27FC236}">
                  <a16:creationId xmlns:a16="http://schemas.microsoft.com/office/drawing/2014/main" id="{7C02027D-63AA-194A-A720-BF0E5EEABECA}"/>
                </a:ext>
              </a:extLst>
            </p:cNvPr>
            <p:cNvSpPr/>
            <p:nvPr/>
          </p:nvSpPr>
          <p:spPr>
            <a:xfrm>
              <a:off x="1229547" y="2953038"/>
              <a:ext cx="1503440" cy="112147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85">
              <a:extLst>
                <a:ext uri="{FF2B5EF4-FFF2-40B4-BE49-F238E27FC236}">
                  <a16:creationId xmlns:a16="http://schemas.microsoft.com/office/drawing/2014/main" id="{DA880CBA-B072-EC4B-B917-FBB940272CF3}"/>
                </a:ext>
              </a:extLst>
            </p:cNvPr>
            <p:cNvSpPr/>
            <p:nvPr/>
          </p:nvSpPr>
          <p:spPr>
            <a:xfrm>
              <a:off x="2274388" y="3949485"/>
              <a:ext cx="188216"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86">
              <a:extLst>
                <a:ext uri="{FF2B5EF4-FFF2-40B4-BE49-F238E27FC236}">
                  <a16:creationId xmlns:a16="http://schemas.microsoft.com/office/drawing/2014/main" id="{3BA6F2B6-4C05-A14C-836E-6B903C967D00}"/>
                </a:ext>
              </a:extLst>
            </p:cNvPr>
            <p:cNvSpPr/>
            <p:nvPr/>
          </p:nvSpPr>
          <p:spPr>
            <a:xfrm>
              <a:off x="1229543" y="3946700"/>
              <a:ext cx="1044972"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Rectangle 87">
              <a:extLst>
                <a:ext uri="{FF2B5EF4-FFF2-40B4-BE49-F238E27FC236}">
                  <a16:creationId xmlns:a16="http://schemas.microsoft.com/office/drawing/2014/main" id="{250A4F60-B25C-F244-A35F-E33CAEDF009F}"/>
                </a:ext>
              </a:extLst>
            </p:cNvPr>
            <p:cNvSpPr/>
            <p:nvPr/>
          </p:nvSpPr>
          <p:spPr>
            <a:xfrm>
              <a:off x="1229545" y="3946700"/>
              <a:ext cx="611261" cy="130484"/>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Rectangle 88">
              <a:extLst>
                <a:ext uri="{FF2B5EF4-FFF2-40B4-BE49-F238E27FC236}">
                  <a16:creationId xmlns:a16="http://schemas.microsoft.com/office/drawing/2014/main" id="{70F1A561-7360-D943-A7CB-5BC419A00A44}"/>
                </a:ext>
              </a:extLst>
            </p:cNvPr>
            <p:cNvSpPr/>
            <p:nvPr/>
          </p:nvSpPr>
          <p:spPr>
            <a:xfrm>
              <a:off x="1229545" y="3945030"/>
              <a:ext cx="1503441" cy="130484"/>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Oval 89">
              <a:extLst>
                <a:ext uri="{FF2B5EF4-FFF2-40B4-BE49-F238E27FC236}">
                  <a16:creationId xmlns:a16="http://schemas.microsoft.com/office/drawing/2014/main" id="{E762DBA9-956B-2A47-96D0-2D81826BE86C}"/>
                </a:ext>
              </a:extLst>
            </p:cNvPr>
            <p:cNvSpPr/>
            <p:nvPr/>
          </p:nvSpPr>
          <p:spPr>
            <a:xfrm>
              <a:off x="1748363" y="3922877"/>
              <a:ext cx="185078" cy="185078"/>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Oval 90">
              <a:extLst>
                <a:ext uri="{FF2B5EF4-FFF2-40B4-BE49-F238E27FC236}">
                  <a16:creationId xmlns:a16="http://schemas.microsoft.com/office/drawing/2014/main" id="{64D542DE-6E11-7745-9172-A02F9687811E}"/>
                </a:ext>
              </a:extLst>
            </p:cNvPr>
            <p:cNvSpPr/>
            <p:nvPr/>
          </p:nvSpPr>
          <p:spPr>
            <a:xfrm>
              <a:off x="1804779" y="3978480"/>
              <a:ext cx="72056" cy="72056"/>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9" name="Picture 152">
              <a:extLst>
                <a:ext uri="{FF2B5EF4-FFF2-40B4-BE49-F238E27FC236}">
                  <a16:creationId xmlns:a16="http://schemas.microsoft.com/office/drawing/2014/main" id="{E143A383-775F-7147-AC8B-013F0841C6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3361" y="2948675"/>
              <a:ext cx="1505331" cy="990981"/>
            </a:xfrm>
            <a:prstGeom prst="rect">
              <a:avLst/>
            </a:prstGeom>
          </p:spPr>
        </p:pic>
      </p:grpSp>
      <p:sp>
        <p:nvSpPr>
          <p:cNvPr id="30" name="圆角矩形 48">
            <a:extLst>
              <a:ext uri="{FF2B5EF4-FFF2-40B4-BE49-F238E27FC236}">
                <a16:creationId xmlns:a16="http://schemas.microsoft.com/office/drawing/2014/main" id="{98C68B25-564E-F140-A854-0BB471C249B5}"/>
              </a:ext>
            </a:extLst>
          </p:cNvPr>
          <p:cNvSpPr/>
          <p:nvPr/>
        </p:nvSpPr>
        <p:spPr>
          <a:xfrm>
            <a:off x="1087039" y="2522507"/>
            <a:ext cx="1271445" cy="308674"/>
          </a:xfrm>
          <a:prstGeom prst="roundRect">
            <a:avLst/>
          </a:prstGeom>
          <a:solidFill>
            <a:srgbClr val="514E7F"/>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1" name="Straight Arrow Connector 93">
            <a:extLst>
              <a:ext uri="{FF2B5EF4-FFF2-40B4-BE49-F238E27FC236}">
                <a16:creationId xmlns:a16="http://schemas.microsoft.com/office/drawing/2014/main" id="{1319B17F-C262-7849-A0CB-A34C131979A9}"/>
              </a:ext>
            </a:extLst>
          </p:cNvPr>
          <p:cNvCxnSpPr>
            <a:cxnSpLocks/>
          </p:cNvCxnSpPr>
          <p:nvPr/>
        </p:nvCxnSpPr>
        <p:spPr>
          <a:xfrm>
            <a:off x="2772371" y="3946825"/>
            <a:ext cx="3180079" cy="0"/>
          </a:xfrm>
          <a:prstGeom prst="straightConnector1">
            <a:avLst/>
          </a:prstGeom>
          <a:ln w="31750">
            <a:solidFill>
              <a:srgbClr val="6778A4"/>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文本框 51">
            <a:extLst>
              <a:ext uri="{FF2B5EF4-FFF2-40B4-BE49-F238E27FC236}">
                <a16:creationId xmlns:a16="http://schemas.microsoft.com/office/drawing/2014/main" id="{71429DC6-09DB-2342-978E-F27107CEB67E}"/>
              </a:ext>
            </a:extLst>
          </p:cNvPr>
          <p:cNvSpPr txBox="1"/>
          <p:nvPr/>
        </p:nvSpPr>
        <p:spPr>
          <a:xfrm>
            <a:off x="1292966" y="2529250"/>
            <a:ext cx="868795" cy="261610"/>
          </a:xfrm>
          <a:prstGeom prst="rect">
            <a:avLst/>
          </a:prstGeom>
          <a:noFill/>
        </p:spPr>
        <p:txBody>
          <a:bodyPr wrap="square" rtlCol="0">
            <a:spAutoFit/>
          </a:bodyPr>
          <a:lstStyle/>
          <a:p>
            <a:r>
              <a:rPr lang="en-US" altLang="zh-CN" sz="11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Manifest</a:t>
            </a:r>
            <a:endParaRPr lang="zh-CN" altLang="en-US" sz="1100" b="1"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p:txBody>
      </p:sp>
      <p:sp>
        <p:nvSpPr>
          <p:cNvPr id="34" name="Rounded Rectangle 33">
            <a:extLst>
              <a:ext uri="{FF2B5EF4-FFF2-40B4-BE49-F238E27FC236}">
                <a16:creationId xmlns:a16="http://schemas.microsoft.com/office/drawing/2014/main" id="{A6AF92D2-C2F7-E645-AF97-53CDC379D94B}"/>
              </a:ext>
            </a:extLst>
          </p:cNvPr>
          <p:cNvSpPr/>
          <p:nvPr/>
        </p:nvSpPr>
        <p:spPr>
          <a:xfrm>
            <a:off x="6771742" y="1242623"/>
            <a:ext cx="1219539" cy="460895"/>
          </a:xfrm>
          <a:prstGeom prst="roundRect">
            <a:avLst/>
          </a:prstGeom>
          <a:solidFill>
            <a:srgbClr val="514E7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微软雅黑" panose="020B0503020204020204" pitchFamily="34" charset="-122"/>
                <a:ea typeface="微软雅黑" panose="020B0503020204020204" pitchFamily="34" charset="-122"/>
                <a:cs typeface="Lato" panose="020F0502020204030203" pitchFamily="34" charset="0"/>
              </a:rPr>
              <a:t>Source</a:t>
            </a:r>
          </a:p>
        </p:txBody>
      </p:sp>
      <p:pic>
        <p:nvPicPr>
          <p:cNvPr id="35" name="Picture 34">
            <a:extLst>
              <a:ext uri="{FF2B5EF4-FFF2-40B4-BE49-F238E27FC236}">
                <a16:creationId xmlns:a16="http://schemas.microsoft.com/office/drawing/2014/main" id="{FB517622-0070-4041-97E5-25804DCB69D5}"/>
              </a:ext>
            </a:extLst>
          </p:cNvPr>
          <p:cNvPicPr>
            <a:picLocks noChangeAspect="1"/>
          </p:cNvPicPr>
          <p:nvPr/>
        </p:nvPicPr>
        <p:blipFill>
          <a:blip r:embed="rId7"/>
          <a:stretch>
            <a:fillRect/>
          </a:stretch>
        </p:blipFill>
        <p:spPr>
          <a:xfrm>
            <a:off x="6759574" y="1701370"/>
            <a:ext cx="624645" cy="388380"/>
          </a:xfrm>
          <a:prstGeom prst="rect">
            <a:avLst/>
          </a:prstGeom>
        </p:spPr>
      </p:pic>
      <p:pic>
        <p:nvPicPr>
          <p:cNvPr id="36" name="Picture 35">
            <a:extLst>
              <a:ext uri="{FF2B5EF4-FFF2-40B4-BE49-F238E27FC236}">
                <a16:creationId xmlns:a16="http://schemas.microsoft.com/office/drawing/2014/main" id="{BD6231D1-2B4D-2F43-B799-6DF59FDAC12C}"/>
              </a:ext>
            </a:extLst>
          </p:cNvPr>
          <p:cNvPicPr>
            <a:picLocks noChangeAspect="1"/>
          </p:cNvPicPr>
          <p:nvPr/>
        </p:nvPicPr>
        <p:blipFill>
          <a:blip r:embed="rId8"/>
          <a:stretch>
            <a:fillRect/>
          </a:stretch>
        </p:blipFill>
        <p:spPr>
          <a:xfrm>
            <a:off x="7341980" y="1721384"/>
            <a:ext cx="624643" cy="351362"/>
          </a:xfrm>
          <a:prstGeom prst="rect">
            <a:avLst/>
          </a:prstGeom>
        </p:spPr>
      </p:pic>
      <p:pic>
        <p:nvPicPr>
          <p:cNvPr id="37" name="Picture 36">
            <a:extLst>
              <a:ext uri="{FF2B5EF4-FFF2-40B4-BE49-F238E27FC236}">
                <a16:creationId xmlns:a16="http://schemas.microsoft.com/office/drawing/2014/main" id="{FFAB849A-50E8-A047-9BA3-70F1EA1E857D}"/>
              </a:ext>
            </a:extLst>
          </p:cNvPr>
          <p:cNvPicPr>
            <a:picLocks noChangeAspect="1"/>
          </p:cNvPicPr>
          <p:nvPr/>
        </p:nvPicPr>
        <p:blipFill>
          <a:blip r:embed="rId9"/>
          <a:stretch>
            <a:fillRect/>
          </a:stretch>
        </p:blipFill>
        <p:spPr>
          <a:xfrm>
            <a:off x="6779065" y="835896"/>
            <a:ext cx="545622" cy="433288"/>
          </a:xfrm>
          <a:prstGeom prst="rect">
            <a:avLst/>
          </a:prstGeom>
        </p:spPr>
      </p:pic>
      <p:pic>
        <p:nvPicPr>
          <p:cNvPr id="38" name="Picture 37">
            <a:extLst>
              <a:ext uri="{FF2B5EF4-FFF2-40B4-BE49-F238E27FC236}">
                <a16:creationId xmlns:a16="http://schemas.microsoft.com/office/drawing/2014/main" id="{1DB91239-FE22-ED43-AD26-1C5355238157}"/>
              </a:ext>
            </a:extLst>
          </p:cNvPr>
          <p:cNvPicPr>
            <a:picLocks noChangeAspect="1"/>
          </p:cNvPicPr>
          <p:nvPr/>
        </p:nvPicPr>
        <p:blipFill>
          <a:blip r:embed="rId10"/>
          <a:stretch>
            <a:fillRect/>
          </a:stretch>
        </p:blipFill>
        <p:spPr>
          <a:xfrm>
            <a:off x="7283997" y="873395"/>
            <a:ext cx="687846" cy="383756"/>
          </a:xfrm>
          <a:prstGeom prst="rect">
            <a:avLst/>
          </a:prstGeom>
        </p:spPr>
      </p:pic>
      <p:cxnSp>
        <p:nvCxnSpPr>
          <p:cNvPr id="39" name="Straight Arrow Connector 38">
            <a:extLst>
              <a:ext uri="{FF2B5EF4-FFF2-40B4-BE49-F238E27FC236}">
                <a16:creationId xmlns:a16="http://schemas.microsoft.com/office/drawing/2014/main" id="{F5DBA97C-1355-7D48-BF1F-4B725D696096}"/>
              </a:ext>
            </a:extLst>
          </p:cNvPr>
          <p:cNvCxnSpPr>
            <a:cxnSpLocks/>
            <a:stCxn id="40" idx="1"/>
            <a:endCxn id="18" idx="3"/>
          </p:cNvCxnSpPr>
          <p:nvPr/>
        </p:nvCxnSpPr>
        <p:spPr>
          <a:xfrm flipH="1" flipV="1">
            <a:off x="2196027" y="1456004"/>
            <a:ext cx="2375973" cy="17067"/>
          </a:xfrm>
          <a:prstGeom prst="straightConnector1">
            <a:avLst/>
          </a:prstGeom>
          <a:ln w="25400">
            <a:solidFill>
              <a:srgbClr val="6778A4"/>
            </a:solidFill>
            <a:tailEnd type="triangle"/>
          </a:ln>
        </p:spPr>
        <p:style>
          <a:lnRef idx="1">
            <a:schemeClr val="accent2"/>
          </a:lnRef>
          <a:fillRef idx="0">
            <a:schemeClr val="accent2"/>
          </a:fillRef>
          <a:effectRef idx="0">
            <a:schemeClr val="accent2"/>
          </a:effectRef>
          <a:fontRef idx="minor">
            <a:schemeClr val="tx1"/>
          </a:fontRef>
        </p:style>
      </p:cxnSp>
      <p:sp>
        <p:nvSpPr>
          <p:cNvPr id="40" name="Rounded Rectangle 39">
            <a:extLst>
              <a:ext uri="{FF2B5EF4-FFF2-40B4-BE49-F238E27FC236}">
                <a16:creationId xmlns:a16="http://schemas.microsoft.com/office/drawing/2014/main" id="{084224F6-6F51-F742-A59A-52D776655616}"/>
              </a:ext>
            </a:extLst>
          </p:cNvPr>
          <p:cNvSpPr/>
          <p:nvPr/>
        </p:nvSpPr>
        <p:spPr>
          <a:xfrm>
            <a:off x="4572000" y="1242624"/>
            <a:ext cx="1003107" cy="460894"/>
          </a:xfrm>
          <a:prstGeom prst="roundRect">
            <a:avLst/>
          </a:prstGeom>
          <a:solidFill>
            <a:srgbClr val="514E7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微软雅黑" panose="020B0503020204020204" pitchFamily="34" charset="-122"/>
                <a:ea typeface="微软雅黑" panose="020B0503020204020204" pitchFamily="34" charset="-122"/>
                <a:cs typeface="Lato" panose="020F0502020204030203" pitchFamily="34" charset="0"/>
              </a:rPr>
              <a:t>Encode</a:t>
            </a:r>
          </a:p>
        </p:txBody>
      </p:sp>
      <p:pic>
        <p:nvPicPr>
          <p:cNvPr id="41" name="Picture 40">
            <a:extLst>
              <a:ext uri="{FF2B5EF4-FFF2-40B4-BE49-F238E27FC236}">
                <a16:creationId xmlns:a16="http://schemas.microsoft.com/office/drawing/2014/main" id="{1EFE0A2F-A514-3640-AA5F-1CBE7C5CCF4F}"/>
              </a:ext>
            </a:extLst>
          </p:cNvPr>
          <p:cNvPicPr>
            <a:picLocks noChangeAspect="1"/>
          </p:cNvPicPr>
          <p:nvPr/>
        </p:nvPicPr>
        <p:blipFill>
          <a:blip r:embed="rId11"/>
          <a:stretch>
            <a:fillRect/>
          </a:stretch>
        </p:blipFill>
        <p:spPr>
          <a:xfrm>
            <a:off x="4903878" y="846669"/>
            <a:ext cx="715060" cy="365388"/>
          </a:xfrm>
          <a:prstGeom prst="rect">
            <a:avLst/>
          </a:prstGeom>
        </p:spPr>
      </p:pic>
      <p:pic>
        <p:nvPicPr>
          <p:cNvPr id="42" name="Picture 41" descr="A picture containing clipart&#10;&#10;Description automatically generated">
            <a:extLst>
              <a:ext uri="{FF2B5EF4-FFF2-40B4-BE49-F238E27FC236}">
                <a16:creationId xmlns:a16="http://schemas.microsoft.com/office/drawing/2014/main" id="{6A77CBB6-C27B-5A49-BB2E-73C2149D34B5}"/>
              </a:ext>
            </a:extLst>
          </p:cNvPr>
          <p:cNvPicPr>
            <a:picLocks noChangeAspect="1"/>
          </p:cNvPicPr>
          <p:nvPr/>
        </p:nvPicPr>
        <p:blipFill>
          <a:blip r:embed="rId12"/>
          <a:stretch>
            <a:fillRect/>
          </a:stretch>
        </p:blipFill>
        <p:spPr>
          <a:xfrm>
            <a:off x="4604388" y="894598"/>
            <a:ext cx="286110" cy="286110"/>
          </a:xfrm>
          <a:prstGeom prst="rect">
            <a:avLst/>
          </a:prstGeom>
        </p:spPr>
      </p:pic>
      <p:cxnSp>
        <p:nvCxnSpPr>
          <p:cNvPr id="44" name="Straight Arrow Connector 43">
            <a:extLst>
              <a:ext uri="{FF2B5EF4-FFF2-40B4-BE49-F238E27FC236}">
                <a16:creationId xmlns:a16="http://schemas.microsoft.com/office/drawing/2014/main" id="{556C42A5-3EC7-F146-ACC1-029CF7C4AEA8}"/>
              </a:ext>
            </a:extLst>
          </p:cNvPr>
          <p:cNvCxnSpPr>
            <a:cxnSpLocks/>
            <a:stCxn id="34" idx="1"/>
            <a:endCxn id="40" idx="3"/>
          </p:cNvCxnSpPr>
          <p:nvPr/>
        </p:nvCxnSpPr>
        <p:spPr>
          <a:xfrm flipH="1">
            <a:off x="5575107" y="1473071"/>
            <a:ext cx="1196635" cy="0"/>
          </a:xfrm>
          <a:prstGeom prst="straightConnector1">
            <a:avLst/>
          </a:prstGeom>
          <a:ln w="25400">
            <a:solidFill>
              <a:srgbClr val="6778A4"/>
            </a:solidFill>
            <a:tailEnd type="triangle"/>
          </a:ln>
        </p:spPr>
        <p:style>
          <a:lnRef idx="1">
            <a:schemeClr val="accent2"/>
          </a:lnRef>
          <a:fillRef idx="0">
            <a:schemeClr val="accent2"/>
          </a:fillRef>
          <a:effectRef idx="0">
            <a:schemeClr val="accent2"/>
          </a:effectRef>
          <a:fontRef idx="minor">
            <a:schemeClr val="tx1"/>
          </a:fontRef>
        </p:style>
      </p:cxnSp>
      <p:pic>
        <p:nvPicPr>
          <p:cNvPr id="45" name="Picture 44">
            <a:extLst>
              <a:ext uri="{FF2B5EF4-FFF2-40B4-BE49-F238E27FC236}">
                <a16:creationId xmlns:a16="http://schemas.microsoft.com/office/drawing/2014/main" id="{C8281107-7EA6-D34F-94E4-0545DAFDEA86}"/>
              </a:ext>
            </a:extLst>
          </p:cNvPr>
          <p:cNvPicPr>
            <a:picLocks noChangeAspect="1"/>
          </p:cNvPicPr>
          <p:nvPr/>
        </p:nvPicPr>
        <p:blipFill>
          <a:blip r:embed="rId13"/>
          <a:stretch>
            <a:fillRect/>
          </a:stretch>
        </p:blipFill>
        <p:spPr>
          <a:xfrm>
            <a:off x="3222235" y="1051964"/>
            <a:ext cx="528924" cy="495866"/>
          </a:xfrm>
          <a:prstGeom prst="rect">
            <a:avLst/>
          </a:prstGeom>
        </p:spPr>
      </p:pic>
      <p:cxnSp>
        <p:nvCxnSpPr>
          <p:cNvPr id="62" name="Elbow Connector 61">
            <a:extLst>
              <a:ext uri="{FF2B5EF4-FFF2-40B4-BE49-F238E27FC236}">
                <a16:creationId xmlns:a16="http://schemas.microsoft.com/office/drawing/2014/main" id="{9122C6D2-99FC-5747-BDC3-E5CE2BC81FBE}"/>
              </a:ext>
            </a:extLst>
          </p:cNvPr>
          <p:cNvCxnSpPr>
            <a:cxnSpLocks/>
            <a:stCxn id="40" idx="1"/>
            <a:endCxn id="30" idx="3"/>
          </p:cNvCxnSpPr>
          <p:nvPr/>
        </p:nvCxnSpPr>
        <p:spPr>
          <a:xfrm rot="10800000" flipV="1">
            <a:off x="2358484" y="1473070"/>
            <a:ext cx="2213516" cy="1203773"/>
          </a:xfrm>
          <a:prstGeom prst="bentConnector3">
            <a:avLst/>
          </a:prstGeom>
          <a:ln w="25400">
            <a:solidFill>
              <a:srgbClr val="6778A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FBF57BA-D665-5140-B6F3-DC96BD157823}"/>
              </a:ext>
            </a:extLst>
          </p:cNvPr>
          <p:cNvSpPr txBox="1"/>
          <p:nvPr/>
        </p:nvSpPr>
        <p:spPr>
          <a:xfrm>
            <a:off x="4425263" y="3666600"/>
            <a:ext cx="126699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T</a:t>
            </a:r>
            <a:r>
              <a:rPr lang="en-US" sz="1200" dirty="0">
                <a:latin typeface="微软雅黑" panose="020B0503020204020204" pitchFamily="34" charset="-122"/>
                <a:ea typeface="微软雅黑" panose="020B0503020204020204" pitchFamily="34" charset="-122"/>
              </a:rPr>
              <a:t>hroughput</a:t>
            </a:r>
          </a:p>
        </p:txBody>
      </p:sp>
      <p:sp>
        <p:nvSpPr>
          <p:cNvPr id="68" name="TextBox 67">
            <a:extLst>
              <a:ext uri="{FF2B5EF4-FFF2-40B4-BE49-F238E27FC236}">
                <a16:creationId xmlns:a16="http://schemas.microsoft.com/office/drawing/2014/main" id="{BFDDF78D-BF70-3641-ADE3-B0F2BFBDF001}"/>
              </a:ext>
            </a:extLst>
          </p:cNvPr>
          <p:cNvSpPr txBox="1"/>
          <p:nvPr/>
        </p:nvSpPr>
        <p:spPr>
          <a:xfrm>
            <a:off x="3583290" y="4263957"/>
            <a:ext cx="232830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B</a:t>
            </a:r>
            <a:r>
              <a:rPr lang="en-US" sz="1200" dirty="0">
                <a:latin typeface="微软雅黑" panose="020B0503020204020204" pitchFamily="34" charset="-122"/>
                <a:ea typeface="微软雅黑" panose="020B0503020204020204" pitchFamily="34" charset="-122"/>
              </a:rPr>
              <a:t>itrate </a:t>
            </a:r>
            <a:r>
              <a:rPr lang="en-US" altLang="zh-CN" sz="1200" dirty="0">
                <a:latin typeface="微软雅黑" panose="020B0503020204020204" pitchFamily="34" charset="-122"/>
                <a:ea typeface="微软雅黑" panose="020B0503020204020204" pitchFamily="34" charset="-122"/>
              </a:rPr>
              <a:t>Selection</a:t>
            </a:r>
            <a:endParaRPr lang="en-US" sz="1200" dirty="0">
              <a:latin typeface="微软雅黑" panose="020B0503020204020204" pitchFamily="34" charset="-122"/>
              <a:ea typeface="微软雅黑" panose="020B0503020204020204" pitchFamily="34" charset="-122"/>
            </a:endParaRPr>
          </a:p>
        </p:txBody>
      </p:sp>
      <p:sp>
        <p:nvSpPr>
          <p:cNvPr id="70" name="TextBox 69">
            <a:extLst>
              <a:ext uri="{FF2B5EF4-FFF2-40B4-BE49-F238E27FC236}">
                <a16:creationId xmlns:a16="http://schemas.microsoft.com/office/drawing/2014/main" id="{D695951A-D5F8-2B41-9E06-5E3C47B2AED8}"/>
              </a:ext>
            </a:extLst>
          </p:cNvPr>
          <p:cNvSpPr txBox="1"/>
          <p:nvPr/>
        </p:nvSpPr>
        <p:spPr>
          <a:xfrm>
            <a:off x="3270783" y="3666600"/>
            <a:ext cx="830511" cy="276999"/>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B</a:t>
            </a:r>
            <a:r>
              <a:rPr lang="en-US" sz="1200" dirty="0">
                <a:latin typeface="微软雅黑" panose="020B0503020204020204" pitchFamily="34" charset="-122"/>
                <a:ea typeface="微软雅黑" panose="020B0503020204020204" pitchFamily="34" charset="-122"/>
              </a:rPr>
              <a:t>uffer</a:t>
            </a:r>
          </a:p>
        </p:txBody>
      </p:sp>
      <p:sp>
        <p:nvSpPr>
          <p:cNvPr id="48" name="文本框 47">
            <a:extLst>
              <a:ext uri="{FF2B5EF4-FFF2-40B4-BE49-F238E27FC236}">
                <a16:creationId xmlns:a16="http://schemas.microsoft.com/office/drawing/2014/main" id="{8CA5A4EF-5BA5-4CEA-A991-84E140345BE2}"/>
              </a:ext>
            </a:extLst>
          </p:cNvPr>
          <p:cNvSpPr txBox="1"/>
          <p:nvPr/>
        </p:nvSpPr>
        <p:spPr>
          <a:xfrm>
            <a:off x="2006929" y="198112"/>
            <a:ext cx="5064207" cy="369332"/>
          </a:xfrm>
          <a:prstGeom prst="rect">
            <a:avLst/>
          </a:prstGeom>
          <a:noFill/>
        </p:spPr>
        <p:txBody>
          <a:bodyPr wrap="none" rtlCol="0">
            <a:spAutoFit/>
          </a:bodyPr>
          <a:lstStyle/>
          <a:p>
            <a:r>
              <a:rPr lang="en-US" altLang="zh-CN" sz="1800" b="1" dirty="0">
                <a:solidFill>
                  <a:srgbClr val="514E7F"/>
                </a:solidFill>
                <a:latin typeface="微软雅黑" panose="020B0503020204020204" pitchFamily="34" charset="-122"/>
                <a:ea typeface="微软雅黑" panose="020B0503020204020204" pitchFamily="34" charset="-122"/>
                <a:cs typeface="Raleway"/>
                <a:sym typeface="Raleway"/>
              </a:rPr>
              <a:t>Video transmission architecture overview</a:t>
            </a:r>
            <a:r>
              <a:rPr lang="zh-CN" altLang="en-US" sz="1800" b="1" dirty="0">
                <a:solidFill>
                  <a:srgbClr val="514E7F"/>
                </a:solidFill>
                <a:latin typeface="微软雅黑" panose="020B0503020204020204" pitchFamily="34" charset="-122"/>
                <a:ea typeface="微软雅黑" panose="020B0503020204020204" pitchFamily="34" charset="-122"/>
                <a:cs typeface="Raleway"/>
                <a:sym typeface="Raleway"/>
              </a:rPr>
              <a:t> </a:t>
            </a:r>
          </a:p>
        </p:txBody>
      </p:sp>
      <p:cxnSp>
        <p:nvCxnSpPr>
          <p:cNvPr id="49" name="Straight Arrow Connector 93">
            <a:extLst>
              <a:ext uri="{FF2B5EF4-FFF2-40B4-BE49-F238E27FC236}">
                <a16:creationId xmlns:a16="http://schemas.microsoft.com/office/drawing/2014/main" id="{6F6DBE31-EAD8-44A0-A52D-C90E0F94BFBA}"/>
              </a:ext>
            </a:extLst>
          </p:cNvPr>
          <p:cNvCxnSpPr>
            <a:cxnSpLocks/>
          </p:cNvCxnSpPr>
          <p:nvPr/>
        </p:nvCxnSpPr>
        <p:spPr>
          <a:xfrm flipV="1">
            <a:off x="2068836" y="2831184"/>
            <a:ext cx="0" cy="546197"/>
          </a:xfrm>
          <a:prstGeom prst="straightConnector1">
            <a:avLst/>
          </a:prstGeom>
          <a:ln w="31750">
            <a:solidFill>
              <a:srgbClr val="6778A4"/>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圆角矩形 59"/>
          <p:cNvSpPr/>
          <p:nvPr/>
        </p:nvSpPr>
        <p:spPr>
          <a:xfrm>
            <a:off x="530943" y="723272"/>
            <a:ext cx="8096864" cy="4099452"/>
          </a:xfrm>
          <a:prstGeom prst="roundRect">
            <a:avLst/>
          </a:prstGeom>
          <a:noFill/>
          <a:ln>
            <a:solidFill>
              <a:srgbClr val="514E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slz="http://schemas.microsoft.com/office/powerpoint/2016/slidezoom">
        <mc:Choice Requires="pslz">
          <p:graphicFrame>
            <p:nvGraphicFramePr>
              <p:cNvPr id="3" name="幻灯片缩放定位 2">
                <a:extLst>
                  <a:ext uri="{FF2B5EF4-FFF2-40B4-BE49-F238E27FC236}">
                    <a16:creationId xmlns:a16="http://schemas.microsoft.com/office/drawing/2014/main" id="{BD0268EC-857C-41C0-B12B-8E7A15F6D351}"/>
                  </a:ext>
                </a:extLst>
              </p:cNvPr>
              <p:cNvGraphicFramePr>
                <a:graphicFrameLocks noChangeAspect="1"/>
              </p:cNvGraphicFramePr>
              <p:nvPr>
                <p:extLst>
                  <p:ext uri="{D42A27DB-BD31-4B8C-83A1-F6EECF244321}">
                    <p14:modId xmlns:p14="http://schemas.microsoft.com/office/powerpoint/2010/main" val="2941886175"/>
                  </p:ext>
                </p:extLst>
              </p:nvPr>
            </p:nvGraphicFramePr>
            <p:xfrm>
              <a:off x="6008415" y="3666600"/>
              <a:ext cx="2286000" cy="802371"/>
            </p:xfrm>
            <a:graphic>
              <a:graphicData uri="http://schemas.microsoft.com/office/powerpoint/2016/slidezoom">
                <pslz:sldZm>
                  <pslz:sldZmObj sldId="2874" cId="49570806">
                    <pslz:zmPr id="{6455B969-5838-41F0-BADA-5CF87E4C9F6F}" returnToParent="0" imageType="cover" transitionDur="1000">
                      <p166:blipFill xmlns:p166="http://schemas.microsoft.com/office/powerpoint/2016/6/main">
                        <a:blip r:embed="rId14"/>
                        <a:stretch>
                          <a:fillRect/>
                        </a:stretch>
                      </p166:blipFill>
                      <p166:spPr xmlns:p166="http://schemas.microsoft.com/office/powerpoint/2016/6/main">
                        <a:xfrm>
                          <a:off x="0" y="0"/>
                          <a:ext cx="2286000" cy="802371"/>
                        </a:xfrm>
                        <a:prstGeom prst="rect">
                          <a:avLst/>
                        </a:prstGeom>
                        <a:ln w="3175">
                          <a:solidFill>
                            <a:prstClr val="ltGray"/>
                          </a:solidFill>
                        </a:ln>
                      </p166:spPr>
                    </pslz:zmPr>
                  </pslz:sldZmObj>
                </pslz:sldZm>
              </a:graphicData>
            </a:graphic>
          </p:graphicFrame>
        </mc:Choice>
        <mc:Fallback xmlns="">
          <p:pic>
            <p:nvPicPr>
              <p:cNvPr id="3" name="幻灯片缩放定位 2">
                <a:hlinkClick r:id="rId15" action="ppaction://hlinksldjump"/>
                <a:extLst>
                  <a:ext uri="{FF2B5EF4-FFF2-40B4-BE49-F238E27FC236}">
                    <a16:creationId xmlns:a16="http://schemas.microsoft.com/office/drawing/2014/main" id="{BD0268EC-857C-41C0-B12B-8E7A15F6D351}"/>
                  </a:ext>
                </a:extLst>
              </p:cNvPr>
              <p:cNvPicPr>
                <a:picLocks noGrp="1" noRot="1" noChangeAspect="1" noMove="1" noResize="1" noEditPoints="1" noAdjustHandles="1" noChangeArrowheads="1" noChangeShapeType="1"/>
              </p:cNvPicPr>
              <p:nvPr/>
            </p:nvPicPr>
            <p:blipFill>
              <a:blip r:embed="rId16"/>
              <a:stretch>
                <a:fillRect/>
              </a:stretch>
            </p:blipFill>
            <p:spPr>
              <a:xfrm>
                <a:off x="6008415" y="3666600"/>
                <a:ext cx="2286000" cy="802371"/>
              </a:xfrm>
              <a:prstGeom prst="rect">
                <a:avLst/>
              </a:prstGeom>
              <a:ln w="3175">
                <a:solidFill>
                  <a:prstClr val="ltGray"/>
                </a:solidFill>
              </a:ln>
            </p:spPr>
          </p:pic>
        </mc:Fallback>
      </mc:AlternateContent>
    </p:spTree>
    <p:extLst>
      <p:ext uri="{BB962C8B-B14F-4D97-AF65-F5344CB8AC3E}">
        <p14:creationId xmlns:p14="http://schemas.microsoft.com/office/powerpoint/2010/main" val="1256933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84E63DD-632C-4ACE-BDFD-225E5228E77E}"/>
              </a:ext>
            </a:extLst>
          </p:cNvPr>
          <p:cNvSpPr txBox="1"/>
          <p:nvPr/>
        </p:nvSpPr>
        <p:spPr>
          <a:xfrm>
            <a:off x="130735" y="109306"/>
            <a:ext cx="2564091" cy="400110"/>
          </a:xfrm>
          <a:prstGeom prst="rect">
            <a:avLst/>
          </a:prstGeom>
          <a:noFill/>
        </p:spPr>
        <p:txBody>
          <a:bodyPr wrap="square" rtlCol="0">
            <a:spAutoFit/>
          </a:bodyPr>
          <a:lstStyle/>
          <a:p>
            <a:r>
              <a:rPr kumimoji="1" lang="en-US" altLang="zh-CN" sz="2000" b="1" dirty="0">
                <a:solidFill>
                  <a:schemeClr val="bg1"/>
                </a:solidFill>
              </a:rPr>
              <a:t>ABR</a:t>
            </a:r>
            <a:r>
              <a:rPr kumimoji="1" lang="zh-CN" altLang="en-US" sz="2000" b="1" dirty="0">
                <a:solidFill>
                  <a:schemeClr val="bg1"/>
                </a:solidFill>
              </a:rPr>
              <a:t> </a:t>
            </a:r>
            <a:r>
              <a:rPr kumimoji="1" lang="en-US" altLang="zh-CN" sz="2000" b="1" dirty="0">
                <a:solidFill>
                  <a:schemeClr val="bg1"/>
                </a:solidFill>
              </a:rPr>
              <a:t>Controller</a:t>
            </a:r>
            <a:endParaRPr kumimoji="1" lang="zh-CN" altLang="en-US" sz="2000" b="1" dirty="0">
              <a:solidFill>
                <a:schemeClr val="bg1"/>
              </a:solidFill>
            </a:endParaRPr>
          </a:p>
        </p:txBody>
      </p:sp>
      <mc:AlternateContent xmlns:mc="http://schemas.openxmlformats.org/markup-compatibility/2006" xmlns:psez="http://schemas.microsoft.com/office/powerpoint/2016/sectionzoom">
        <mc:Choice Requires="psez">
          <p:graphicFrame>
            <p:nvGraphicFramePr>
              <p:cNvPr id="45" name="节缩放定位 44">
                <a:extLst>
                  <a:ext uri="{FF2B5EF4-FFF2-40B4-BE49-F238E27FC236}">
                    <a16:creationId xmlns:a16="http://schemas.microsoft.com/office/drawing/2014/main" id="{0AA0A5AF-C04E-4735-817F-3A576EB29E4F}"/>
                  </a:ext>
                </a:extLst>
              </p:cNvPr>
              <p:cNvGraphicFramePr>
                <a:graphicFrameLocks noChangeAspect="1"/>
              </p:cNvGraphicFramePr>
              <p:nvPr/>
            </p:nvGraphicFramePr>
            <p:xfrm>
              <a:off x="3618020" y="1662963"/>
              <a:ext cx="1620000" cy="1620000"/>
            </p:xfrm>
            <a:graphic>
              <a:graphicData uri="http://schemas.microsoft.com/office/powerpoint/2016/sectionzoom">
                <psez:sectionZm>
                  <psez:sectionZmObj sectionId="{6ECB71C5-0554-40A8-82E9-64632EC9996B}">
                    <psez:zmPr id="{90C37D36-C60D-4FFB-86DB-F0BF1080ADE7}" imageType="cover" transitionDur="1000">
                      <p166:blipFill xmlns:p166="http://schemas.microsoft.com/office/powerpoint/2016/6/main">
                        <a:blip r:embed="rId3"/>
                        <a:stretch>
                          <a:fillRect/>
                        </a:stretch>
                      </p166:blipFill>
                      <p166:spPr xmlns:p166="http://schemas.microsoft.com/office/powerpoint/2016/6/main">
                        <a:xfrm>
                          <a:off x="0" y="0"/>
                          <a:ext cx="1620000" cy="1620000"/>
                        </a:xfrm>
                        <a:prstGeom prst="rect">
                          <a:avLst/>
                        </a:prstGeom>
                        <a:ln>
                          <a:noFill/>
                        </a:ln>
                        <a:effectLst>
                          <a:outerShdw blurRad="292100" dist="139700" dir="2700000" algn="tl" rotWithShape="0">
                            <a:srgbClr val="333333">
                              <a:alpha val="65000"/>
                            </a:srgbClr>
                          </a:outerShdw>
                        </a:effectLst>
                      </p166:spPr>
                    </psez:zmPr>
                  </psez:sectionZmObj>
                </psez:sectionZm>
              </a:graphicData>
            </a:graphic>
          </p:graphicFrame>
        </mc:Choice>
        <mc:Fallback xmlns="">
          <p:pic>
            <p:nvPicPr>
              <p:cNvPr id="45" name="节缩放定位 44">
                <a:hlinkClick r:id="rId6" action="ppaction://hlinksldjump"/>
                <a:extLst>
                  <a:ext uri="{FF2B5EF4-FFF2-40B4-BE49-F238E27FC236}">
                    <a16:creationId xmlns:a16="http://schemas.microsoft.com/office/drawing/2014/main" id="{0AA0A5AF-C04E-4735-817F-3A576EB29E4F}"/>
                  </a:ext>
                </a:extLst>
              </p:cNvPr>
              <p:cNvPicPr>
                <a:picLocks noGrp="1" noRot="1" noChangeAspect="1" noMove="1" noResize="1" noEditPoints="1" noAdjustHandles="1" noChangeArrowheads="1" noChangeShapeType="1"/>
              </p:cNvPicPr>
              <p:nvPr/>
            </p:nvPicPr>
            <p:blipFill>
              <a:blip r:embed="rId5"/>
              <a:stretch>
                <a:fillRect/>
              </a:stretch>
            </p:blipFill>
            <p:spPr>
              <a:xfrm>
                <a:off x="3618020" y="1662963"/>
                <a:ext cx="1620000" cy="1620000"/>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47" name="节缩放定位 46">
                <a:extLst>
                  <a:ext uri="{FF2B5EF4-FFF2-40B4-BE49-F238E27FC236}">
                    <a16:creationId xmlns:a16="http://schemas.microsoft.com/office/drawing/2014/main" id="{27DD7044-C27E-49F0-8819-4461E43A98CD}"/>
                  </a:ext>
                </a:extLst>
              </p:cNvPr>
              <p:cNvGraphicFramePr>
                <a:graphicFrameLocks noChangeAspect="1"/>
              </p:cNvGraphicFramePr>
              <p:nvPr/>
            </p:nvGraphicFramePr>
            <p:xfrm>
              <a:off x="5969137" y="1662963"/>
              <a:ext cx="1623411" cy="1620000"/>
            </p:xfrm>
            <a:graphic>
              <a:graphicData uri="http://schemas.microsoft.com/office/powerpoint/2016/sectionzoom">
                <psez:sectionZm>
                  <psez:sectionZmObj sectionId="{16BFC494-CD46-4819-B9D5-B4848F3C7CB0}">
                    <psez:zmPr id="{45225B1E-E1CA-4926-A111-2C90C5919AC4}" imageType="cover" transitionDur="1000">
                      <p166:blipFill xmlns:p166="http://schemas.microsoft.com/office/powerpoint/2016/6/main">
                        <a:blip r:embed="rId7"/>
                        <a:stretch>
                          <a:fillRect/>
                        </a:stretch>
                      </p166:blipFill>
                      <p166:spPr xmlns:p166="http://schemas.microsoft.com/office/powerpoint/2016/6/main">
                        <a:xfrm>
                          <a:off x="0" y="0"/>
                          <a:ext cx="1623411" cy="1620000"/>
                        </a:xfrm>
                        <a:prstGeom prst="rect">
                          <a:avLst/>
                        </a:prstGeom>
                        <a:ln>
                          <a:noFill/>
                        </a:ln>
                        <a:effectLst>
                          <a:outerShdw blurRad="292100" dist="139700" dir="2700000" algn="tl" rotWithShape="0">
                            <a:srgbClr val="333333">
                              <a:alpha val="65000"/>
                            </a:srgbClr>
                          </a:outerShdw>
                        </a:effectLst>
                      </p166:spPr>
                    </psez:zmPr>
                  </psez:sectionZmObj>
                </psez:sectionZm>
              </a:graphicData>
            </a:graphic>
          </p:graphicFrame>
        </mc:Choice>
        <mc:Fallback xmlns="">
          <p:pic>
            <p:nvPicPr>
              <p:cNvPr id="47" name="节缩放定位 46">
                <a:hlinkClick r:id="rId8" action="ppaction://hlinksldjump"/>
                <a:extLst>
                  <a:ext uri="{FF2B5EF4-FFF2-40B4-BE49-F238E27FC236}">
                    <a16:creationId xmlns:a16="http://schemas.microsoft.com/office/drawing/2014/main" id="{27DD7044-C27E-49F0-8819-4461E43A98CD}"/>
                  </a:ext>
                </a:extLst>
              </p:cNvPr>
              <p:cNvPicPr>
                <a:picLocks noGrp="1" noRot="1" noChangeAspect="1" noMove="1" noResize="1" noEditPoints="1" noAdjustHandles="1" noChangeArrowheads="1" noChangeShapeType="1"/>
              </p:cNvPicPr>
              <p:nvPr/>
            </p:nvPicPr>
            <p:blipFill>
              <a:blip r:embed="rId9"/>
              <a:stretch>
                <a:fillRect/>
              </a:stretch>
            </p:blipFill>
            <p:spPr>
              <a:xfrm>
                <a:off x="5969137" y="1662963"/>
                <a:ext cx="1623411" cy="1620000"/>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3" name="幻灯片缩放定位 2">
                <a:extLst>
                  <a:ext uri="{FF2B5EF4-FFF2-40B4-BE49-F238E27FC236}">
                    <a16:creationId xmlns:a16="http://schemas.microsoft.com/office/drawing/2014/main" id="{C8F40AA3-97DC-45E3-8C10-2599486EE9F3}"/>
                  </a:ext>
                </a:extLst>
              </p:cNvPr>
              <p:cNvGraphicFramePr>
                <a:graphicFrameLocks noChangeAspect="1"/>
              </p:cNvGraphicFramePr>
              <p:nvPr>
                <p:extLst>
                  <p:ext uri="{D42A27DB-BD31-4B8C-83A1-F6EECF244321}">
                    <p14:modId xmlns:p14="http://schemas.microsoft.com/office/powerpoint/2010/main" val="459592540"/>
                  </p:ext>
                </p:extLst>
              </p:nvPr>
            </p:nvGraphicFramePr>
            <p:xfrm>
              <a:off x="1266904" y="1662963"/>
              <a:ext cx="1619999" cy="1616841"/>
            </p:xfrm>
            <a:graphic>
              <a:graphicData uri="http://schemas.microsoft.com/office/powerpoint/2016/slidezoom">
                <pslz:sldZm>
                  <pslz:sldZmObj sldId="302" cId="1518672484">
                    <pslz:zmPr id="{3018830F-5CF4-43C3-BC23-85B5E6C7D9B0}" returnToParent="0" imageType="cover" transitionDur="1000">
                      <p166:blipFill xmlns:p166="http://schemas.microsoft.com/office/powerpoint/2016/6/main">
                        <a:blip r:embed="rId10"/>
                        <a:stretch>
                          <a:fillRect/>
                        </a:stretch>
                      </p166:blipFill>
                      <p166:spPr xmlns:p166="http://schemas.microsoft.com/office/powerpoint/2016/6/main">
                        <a:xfrm>
                          <a:off x="0" y="0"/>
                          <a:ext cx="1619999" cy="1616841"/>
                        </a:xfrm>
                        <a:prstGeom prst="rect">
                          <a:avLst/>
                        </a:prstGeom>
                      </p166:spPr>
                    </pslz:zmPr>
                  </pslz:sldZmObj>
                </pslz:sldZm>
              </a:graphicData>
            </a:graphic>
          </p:graphicFrame>
        </mc:Choice>
        <mc:Fallback xmlns="">
          <p:pic>
            <p:nvPicPr>
              <p:cNvPr id="3" name="幻灯片缩放定位 2">
                <a:hlinkClick r:id="rId11" action="ppaction://hlinksldjump"/>
                <a:extLst>
                  <a:ext uri="{FF2B5EF4-FFF2-40B4-BE49-F238E27FC236}">
                    <a16:creationId xmlns:a16="http://schemas.microsoft.com/office/drawing/2014/main" id="{C8F40AA3-97DC-45E3-8C10-2599486EE9F3}"/>
                  </a:ext>
                </a:extLst>
              </p:cNvPr>
              <p:cNvPicPr>
                <a:picLocks noGrp="1" noRot="1" noChangeAspect="1" noMove="1" noResize="1" noEditPoints="1" noAdjustHandles="1" noChangeArrowheads="1" noChangeShapeType="1"/>
              </p:cNvPicPr>
              <p:nvPr/>
            </p:nvPicPr>
            <p:blipFill>
              <a:blip r:embed="rId12"/>
              <a:stretch>
                <a:fillRect/>
              </a:stretch>
            </p:blipFill>
            <p:spPr>
              <a:xfrm>
                <a:off x="1266904" y="1662963"/>
                <a:ext cx="1619999" cy="1616841"/>
              </a:xfrm>
              <a:prstGeom prst="rect">
                <a:avLst/>
              </a:prstGeom>
            </p:spPr>
          </p:pic>
        </mc:Fallback>
      </mc:AlternateContent>
    </p:spTree>
    <p:extLst>
      <p:ext uri="{BB962C8B-B14F-4D97-AF65-F5344CB8AC3E}">
        <p14:creationId xmlns:p14="http://schemas.microsoft.com/office/powerpoint/2010/main" val="4957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E23B7B40-0622-6F48-BBA6-F4484FC91AF6}"/>
              </a:ext>
            </a:extLst>
          </p:cNvPr>
          <p:cNvGrpSpPr/>
          <p:nvPr/>
        </p:nvGrpSpPr>
        <p:grpSpPr>
          <a:xfrm>
            <a:off x="1634157" y="989052"/>
            <a:ext cx="3105709" cy="3106603"/>
            <a:chOff x="243557" y="415281"/>
            <a:chExt cx="4168749" cy="4168749"/>
          </a:xfrm>
        </p:grpSpPr>
        <p:sp>
          <p:nvSpPr>
            <p:cNvPr id="7" name="椭圆 6">
              <a:extLst>
                <a:ext uri="{FF2B5EF4-FFF2-40B4-BE49-F238E27FC236}">
                  <a16:creationId xmlns:a16="http://schemas.microsoft.com/office/drawing/2014/main" id="{C990E2D0-1C62-104C-8E82-3F87F18A80E2}"/>
                </a:ext>
              </a:extLst>
            </p:cNvPr>
            <p:cNvSpPr/>
            <p:nvPr/>
          </p:nvSpPr>
          <p:spPr>
            <a:xfrm>
              <a:off x="243557" y="415281"/>
              <a:ext cx="4168749" cy="4168749"/>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pic>
          <p:nvPicPr>
            <p:cNvPr id="8" name="图形 7" descr="语音">
              <a:extLst>
                <a:ext uri="{FF2B5EF4-FFF2-40B4-BE49-F238E27FC236}">
                  <a16:creationId xmlns:a16="http://schemas.microsoft.com/office/drawing/2014/main" id="{A0648121-7845-4E42-9DD9-D03F56A8DA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573" y="2306042"/>
              <a:ext cx="2224610" cy="2070623"/>
            </a:xfrm>
            <a:prstGeom prst="rect">
              <a:avLst/>
            </a:prstGeom>
          </p:spPr>
        </p:pic>
        <p:sp>
          <p:nvSpPr>
            <p:cNvPr id="5" name="文本框 4">
              <a:extLst>
                <a:ext uri="{FF2B5EF4-FFF2-40B4-BE49-F238E27FC236}">
                  <a16:creationId xmlns:a16="http://schemas.microsoft.com/office/drawing/2014/main" id="{7D9DB9E9-0E93-DB47-BAC8-BEF22D73035D}"/>
                </a:ext>
              </a:extLst>
            </p:cNvPr>
            <p:cNvSpPr txBox="1"/>
            <p:nvPr/>
          </p:nvSpPr>
          <p:spPr>
            <a:xfrm>
              <a:off x="559540" y="1356130"/>
              <a:ext cx="3414928" cy="949912"/>
            </a:xfrm>
            <a:prstGeom prst="rect">
              <a:avLst/>
            </a:prstGeom>
            <a:noFill/>
            <a:ln>
              <a:noFill/>
            </a:ln>
          </p:spPr>
          <p:txBody>
            <a:bodyPr wrap="square" rtlCol="0">
              <a:spAutoFit/>
            </a:bodyPr>
            <a:lstStyle/>
            <a:p>
              <a:pPr algn="ctr"/>
              <a:r>
                <a:rPr kumimoji="1" lang="en-US" altLang="zh-CN" sz="4000" b="1" dirty="0">
                  <a:solidFill>
                    <a:schemeClr val="bg1"/>
                  </a:solidFill>
                </a:rPr>
                <a:t>Dataset</a:t>
              </a:r>
              <a:endParaRPr kumimoji="1" lang="zh-CN" altLang="en-US" sz="5400" b="1" dirty="0">
                <a:solidFill>
                  <a:schemeClr val="bg1"/>
                </a:solidFill>
              </a:endParaRPr>
            </a:p>
          </p:txBody>
        </p:sp>
      </p:grpSp>
      <p:grpSp>
        <p:nvGrpSpPr>
          <p:cNvPr id="27" name="组合 26">
            <a:extLst>
              <a:ext uri="{FF2B5EF4-FFF2-40B4-BE49-F238E27FC236}">
                <a16:creationId xmlns:a16="http://schemas.microsoft.com/office/drawing/2014/main" id="{20E68978-F667-A747-BBDC-B0259307DF8C}"/>
              </a:ext>
            </a:extLst>
          </p:cNvPr>
          <p:cNvGrpSpPr/>
          <p:nvPr/>
        </p:nvGrpSpPr>
        <p:grpSpPr>
          <a:xfrm>
            <a:off x="5512023" y="3134006"/>
            <a:ext cx="1386374" cy="1227043"/>
            <a:chOff x="5236235" y="1841451"/>
            <a:chExt cx="1650255" cy="1460597"/>
          </a:xfrm>
        </p:grpSpPr>
        <p:sp>
          <p:nvSpPr>
            <p:cNvPr id="12" name="椭圆 11">
              <a:extLst>
                <a:ext uri="{FF2B5EF4-FFF2-40B4-BE49-F238E27FC236}">
                  <a16:creationId xmlns:a16="http://schemas.microsoft.com/office/drawing/2014/main" id="{CB4B4609-1A2F-094D-9197-77CF38F161E4}"/>
                </a:ext>
              </a:extLst>
            </p:cNvPr>
            <p:cNvSpPr/>
            <p:nvPr/>
          </p:nvSpPr>
          <p:spPr>
            <a:xfrm>
              <a:off x="5317554" y="1841451"/>
              <a:ext cx="1460597" cy="1460597"/>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24" name="文本框 23">
              <a:extLst>
                <a:ext uri="{FF2B5EF4-FFF2-40B4-BE49-F238E27FC236}">
                  <a16:creationId xmlns:a16="http://schemas.microsoft.com/office/drawing/2014/main" id="{05854319-C9B5-E847-908D-52148A0533E5}"/>
                </a:ext>
              </a:extLst>
            </p:cNvPr>
            <p:cNvSpPr txBox="1"/>
            <p:nvPr/>
          </p:nvSpPr>
          <p:spPr>
            <a:xfrm>
              <a:off x="5236235" y="2360634"/>
              <a:ext cx="1650255" cy="404636"/>
            </a:xfrm>
            <a:prstGeom prst="rect">
              <a:avLst/>
            </a:prstGeom>
            <a:noFill/>
          </p:spPr>
          <p:txBody>
            <a:bodyPr wrap="square" rtlCol="0">
              <a:spAutoFit/>
            </a:bodyPr>
            <a:lstStyle/>
            <a:p>
              <a:pPr algn="ctr"/>
              <a:r>
                <a:rPr lang="en-US" altLang="zh-CN" sz="1700" b="1" dirty="0">
                  <a:solidFill>
                    <a:schemeClr val="bg1"/>
                  </a:solidFill>
                  <a:latin typeface="+mj-lt"/>
                  <a:ea typeface="Lato" panose="020F0502020204030203" pitchFamily="34" charset="0"/>
                  <a:cs typeface="Lato" panose="020F0502020204030203" pitchFamily="34" charset="0"/>
                </a:rPr>
                <a:t>Synthetic</a:t>
              </a:r>
              <a:endParaRPr kumimoji="1" lang="zh-CN" altLang="en-US" sz="1700" b="1" dirty="0">
                <a:solidFill>
                  <a:schemeClr val="bg1"/>
                </a:solidFill>
                <a:latin typeface="+mj-lt"/>
              </a:endParaRPr>
            </a:p>
          </p:txBody>
        </p:sp>
      </p:grpSp>
      <p:grpSp>
        <p:nvGrpSpPr>
          <p:cNvPr id="31" name="组合 30">
            <a:extLst>
              <a:ext uri="{FF2B5EF4-FFF2-40B4-BE49-F238E27FC236}">
                <a16:creationId xmlns:a16="http://schemas.microsoft.com/office/drawing/2014/main" id="{75CC36BD-371E-1944-A426-53103D93CE41}"/>
              </a:ext>
            </a:extLst>
          </p:cNvPr>
          <p:cNvGrpSpPr/>
          <p:nvPr/>
        </p:nvGrpSpPr>
        <p:grpSpPr>
          <a:xfrm>
            <a:off x="4649084" y="1546491"/>
            <a:ext cx="839459" cy="410529"/>
            <a:chOff x="3572759" y="1107310"/>
            <a:chExt cx="999241" cy="488668"/>
          </a:xfrm>
        </p:grpSpPr>
        <p:cxnSp>
          <p:nvCxnSpPr>
            <p:cNvPr id="16" name="直线连接符 15">
              <a:extLst>
                <a:ext uri="{FF2B5EF4-FFF2-40B4-BE49-F238E27FC236}">
                  <a16:creationId xmlns:a16="http://schemas.microsoft.com/office/drawing/2014/main" id="{86265CA0-A067-2247-82E3-143D73251B9D}"/>
                </a:ext>
              </a:extLst>
            </p:cNvPr>
            <p:cNvCxnSpPr>
              <a:cxnSpLocks/>
            </p:cNvCxnSpPr>
            <p:nvPr/>
          </p:nvCxnSpPr>
          <p:spPr>
            <a:xfrm flipV="1">
              <a:off x="3572759" y="1272619"/>
              <a:ext cx="772998" cy="32335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A5B5C57C-66A5-5F4E-AEBD-A3F3F055E9E1}"/>
                </a:ext>
              </a:extLst>
            </p:cNvPr>
            <p:cNvSpPr/>
            <p:nvPr/>
          </p:nvSpPr>
          <p:spPr>
            <a:xfrm>
              <a:off x="4248641" y="1107310"/>
              <a:ext cx="323359" cy="3233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32" name="组合 31">
            <a:extLst>
              <a:ext uri="{FF2B5EF4-FFF2-40B4-BE49-F238E27FC236}">
                <a16:creationId xmlns:a16="http://schemas.microsoft.com/office/drawing/2014/main" id="{BDED2D78-1755-3C4B-964F-58FF4B50ED9D}"/>
              </a:ext>
            </a:extLst>
          </p:cNvPr>
          <p:cNvGrpSpPr/>
          <p:nvPr/>
        </p:nvGrpSpPr>
        <p:grpSpPr>
          <a:xfrm rot="2849345">
            <a:off x="4748808" y="3076505"/>
            <a:ext cx="666239" cy="642246"/>
            <a:chOff x="3778950" y="1065909"/>
            <a:chExt cx="793050" cy="764490"/>
          </a:xfrm>
        </p:grpSpPr>
        <p:cxnSp>
          <p:nvCxnSpPr>
            <p:cNvPr id="33" name="直线连接符 32">
              <a:extLst>
                <a:ext uri="{FF2B5EF4-FFF2-40B4-BE49-F238E27FC236}">
                  <a16:creationId xmlns:a16="http://schemas.microsoft.com/office/drawing/2014/main" id="{238783DF-ECAD-6C4F-AC7E-2BC1EEA93DDA}"/>
                </a:ext>
              </a:extLst>
            </p:cNvPr>
            <p:cNvCxnSpPr>
              <a:cxnSpLocks/>
            </p:cNvCxnSpPr>
            <p:nvPr/>
          </p:nvCxnSpPr>
          <p:spPr>
            <a:xfrm rot="18750655">
              <a:off x="3594930" y="1249929"/>
              <a:ext cx="764490" cy="396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43DD204-7ACD-0D41-B1F2-1F17B9730FE6}"/>
                </a:ext>
              </a:extLst>
            </p:cNvPr>
            <p:cNvSpPr/>
            <p:nvPr/>
          </p:nvSpPr>
          <p:spPr>
            <a:xfrm>
              <a:off x="4248641" y="1107310"/>
              <a:ext cx="323359" cy="3233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26" name="组合 25">
            <a:extLst>
              <a:ext uri="{FF2B5EF4-FFF2-40B4-BE49-F238E27FC236}">
                <a16:creationId xmlns:a16="http://schemas.microsoft.com/office/drawing/2014/main" id="{F80068AA-B120-DA48-A07B-D80D9B736322}"/>
              </a:ext>
            </a:extLst>
          </p:cNvPr>
          <p:cNvGrpSpPr/>
          <p:nvPr/>
        </p:nvGrpSpPr>
        <p:grpSpPr>
          <a:xfrm>
            <a:off x="5580337" y="782451"/>
            <a:ext cx="1227043" cy="1227043"/>
            <a:chOff x="4846213" y="3682903"/>
            <a:chExt cx="1460597" cy="1460597"/>
          </a:xfrm>
        </p:grpSpPr>
        <p:sp>
          <p:nvSpPr>
            <p:cNvPr id="29" name="椭圆 28">
              <a:extLst>
                <a:ext uri="{FF2B5EF4-FFF2-40B4-BE49-F238E27FC236}">
                  <a16:creationId xmlns:a16="http://schemas.microsoft.com/office/drawing/2014/main" id="{F6F31EDB-A91A-6349-AC90-2815A81A6E2C}"/>
                </a:ext>
              </a:extLst>
            </p:cNvPr>
            <p:cNvSpPr/>
            <p:nvPr/>
          </p:nvSpPr>
          <p:spPr>
            <a:xfrm>
              <a:off x="4846213" y="3682903"/>
              <a:ext cx="1460597" cy="1460597"/>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38" name="文本框 37">
              <a:extLst>
                <a:ext uri="{FF2B5EF4-FFF2-40B4-BE49-F238E27FC236}">
                  <a16:creationId xmlns:a16="http://schemas.microsoft.com/office/drawing/2014/main" id="{920EB87F-5FBA-1941-A991-2A122B2BFBCF}"/>
                </a:ext>
              </a:extLst>
            </p:cNvPr>
            <p:cNvSpPr txBox="1"/>
            <p:nvPr/>
          </p:nvSpPr>
          <p:spPr>
            <a:xfrm>
              <a:off x="4946853" y="4064414"/>
              <a:ext cx="1286341" cy="732717"/>
            </a:xfrm>
            <a:prstGeom prst="rect">
              <a:avLst/>
            </a:prstGeom>
            <a:noFill/>
          </p:spPr>
          <p:txBody>
            <a:bodyPr wrap="square" rtlCol="0">
              <a:spAutoFit/>
            </a:bodyPr>
            <a:lstStyle/>
            <a:p>
              <a:pPr algn="ctr"/>
              <a:r>
                <a:rPr kumimoji="1" lang="en-US" altLang="zh-CN" sz="1700" b="1" dirty="0">
                  <a:solidFill>
                    <a:schemeClr val="bg1"/>
                  </a:solidFill>
                </a:rPr>
                <a:t>Real-world</a:t>
              </a:r>
              <a:endParaRPr kumimoji="1" lang="zh-CN" altLang="en-US" sz="1700" b="1" dirty="0">
                <a:solidFill>
                  <a:schemeClr val="bg1"/>
                </a:solidFill>
              </a:endParaRPr>
            </a:p>
          </p:txBody>
        </p:sp>
      </p:grpSp>
    </p:spTree>
    <p:extLst>
      <p:ext uri="{BB962C8B-B14F-4D97-AF65-F5344CB8AC3E}">
        <p14:creationId xmlns:p14="http://schemas.microsoft.com/office/powerpoint/2010/main" val="1518672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970B198-070D-46F1-A44F-8E1920D83ACC}"/>
              </a:ext>
            </a:extLst>
          </p:cNvPr>
          <p:cNvGrpSpPr/>
          <p:nvPr/>
        </p:nvGrpSpPr>
        <p:grpSpPr>
          <a:xfrm>
            <a:off x="873761" y="1709866"/>
            <a:ext cx="1829398" cy="1829924"/>
            <a:chOff x="243557" y="415281"/>
            <a:chExt cx="4168749" cy="4168749"/>
          </a:xfrm>
        </p:grpSpPr>
        <p:sp>
          <p:nvSpPr>
            <p:cNvPr id="19" name="椭圆 18">
              <a:extLst>
                <a:ext uri="{FF2B5EF4-FFF2-40B4-BE49-F238E27FC236}">
                  <a16:creationId xmlns:a16="http://schemas.microsoft.com/office/drawing/2014/main" id="{20A865BE-DB9D-472A-BCF0-49240ECF798E}"/>
                </a:ext>
              </a:extLst>
            </p:cNvPr>
            <p:cNvSpPr/>
            <p:nvPr/>
          </p:nvSpPr>
          <p:spPr>
            <a:xfrm>
              <a:off x="243557" y="415281"/>
              <a:ext cx="4168749" cy="4168749"/>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00">
                <a:solidFill>
                  <a:schemeClr val="bg1"/>
                </a:solidFill>
              </a:endParaRPr>
            </a:p>
          </p:txBody>
        </p:sp>
        <p:pic>
          <p:nvPicPr>
            <p:cNvPr id="20" name="图形 19" descr="语音">
              <a:extLst>
                <a:ext uri="{FF2B5EF4-FFF2-40B4-BE49-F238E27FC236}">
                  <a16:creationId xmlns:a16="http://schemas.microsoft.com/office/drawing/2014/main" id="{8EA5426E-5FFF-42FE-920E-9811CE7306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2266" y="2258282"/>
              <a:ext cx="2224609" cy="2070624"/>
            </a:xfrm>
            <a:prstGeom prst="rect">
              <a:avLst/>
            </a:prstGeom>
          </p:spPr>
        </p:pic>
        <p:sp>
          <p:nvSpPr>
            <p:cNvPr id="21" name="文本框 20">
              <a:extLst>
                <a:ext uri="{FF2B5EF4-FFF2-40B4-BE49-F238E27FC236}">
                  <a16:creationId xmlns:a16="http://schemas.microsoft.com/office/drawing/2014/main" id="{EB50F95E-EEB6-4768-9D1B-9541BA000C5A}"/>
                </a:ext>
              </a:extLst>
            </p:cNvPr>
            <p:cNvSpPr txBox="1"/>
            <p:nvPr/>
          </p:nvSpPr>
          <p:spPr>
            <a:xfrm>
              <a:off x="1120593" y="1479308"/>
              <a:ext cx="2414673" cy="771260"/>
            </a:xfrm>
            <a:prstGeom prst="rect">
              <a:avLst/>
            </a:prstGeom>
            <a:noFill/>
            <a:ln>
              <a:noFill/>
            </a:ln>
          </p:spPr>
          <p:txBody>
            <a:bodyPr wrap="square" rtlCol="0">
              <a:spAutoFit/>
            </a:bodyPr>
            <a:lstStyle/>
            <a:p>
              <a:pPr algn="ctr"/>
              <a:r>
                <a:rPr kumimoji="1" lang="en-US" altLang="zh-CN" sz="1600" b="1" dirty="0">
                  <a:solidFill>
                    <a:schemeClr val="bg1"/>
                  </a:solidFill>
                </a:rPr>
                <a:t>Dataset</a:t>
              </a:r>
              <a:endParaRPr kumimoji="1" lang="zh-CN" altLang="en-US" sz="2400" b="1" dirty="0">
                <a:solidFill>
                  <a:schemeClr val="bg1"/>
                </a:solidFill>
              </a:endParaRPr>
            </a:p>
          </p:txBody>
        </p:sp>
      </p:grpSp>
      <p:grpSp>
        <p:nvGrpSpPr>
          <p:cNvPr id="7" name="组合 6">
            <a:extLst>
              <a:ext uri="{FF2B5EF4-FFF2-40B4-BE49-F238E27FC236}">
                <a16:creationId xmlns:a16="http://schemas.microsoft.com/office/drawing/2014/main" id="{541D3C63-8F5E-459B-BF2E-FDCD2F49F7CF}"/>
              </a:ext>
            </a:extLst>
          </p:cNvPr>
          <p:cNvGrpSpPr/>
          <p:nvPr/>
        </p:nvGrpSpPr>
        <p:grpSpPr>
          <a:xfrm>
            <a:off x="3157993" y="2973337"/>
            <a:ext cx="816635" cy="722782"/>
            <a:chOff x="5236235" y="1841451"/>
            <a:chExt cx="1650255" cy="1460597"/>
          </a:xfrm>
        </p:grpSpPr>
        <p:sp>
          <p:nvSpPr>
            <p:cNvPr id="17" name="椭圆 16">
              <a:extLst>
                <a:ext uri="{FF2B5EF4-FFF2-40B4-BE49-F238E27FC236}">
                  <a16:creationId xmlns:a16="http://schemas.microsoft.com/office/drawing/2014/main" id="{75244EB9-3586-4DF0-9388-9AFCD82128BE}"/>
                </a:ext>
              </a:extLst>
            </p:cNvPr>
            <p:cNvSpPr/>
            <p:nvPr/>
          </p:nvSpPr>
          <p:spPr>
            <a:xfrm>
              <a:off x="5317554" y="1841451"/>
              <a:ext cx="1460597" cy="1460597"/>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00" dirty="0">
                <a:solidFill>
                  <a:schemeClr val="bg1"/>
                </a:solidFill>
              </a:endParaRPr>
            </a:p>
          </p:txBody>
        </p:sp>
        <p:sp>
          <p:nvSpPr>
            <p:cNvPr id="18" name="文本框 17">
              <a:extLst>
                <a:ext uri="{FF2B5EF4-FFF2-40B4-BE49-F238E27FC236}">
                  <a16:creationId xmlns:a16="http://schemas.microsoft.com/office/drawing/2014/main" id="{117DD5C4-35BB-4CCF-AFDA-55D51206BA66}"/>
                </a:ext>
              </a:extLst>
            </p:cNvPr>
            <p:cNvSpPr txBox="1"/>
            <p:nvPr/>
          </p:nvSpPr>
          <p:spPr>
            <a:xfrm>
              <a:off x="5236235" y="2360635"/>
              <a:ext cx="1650255" cy="466465"/>
            </a:xfrm>
            <a:prstGeom prst="rect">
              <a:avLst/>
            </a:prstGeom>
            <a:noFill/>
          </p:spPr>
          <p:txBody>
            <a:bodyPr wrap="square" rtlCol="0">
              <a:spAutoFit/>
            </a:bodyPr>
            <a:lstStyle/>
            <a:p>
              <a:pPr algn="ctr"/>
              <a:r>
                <a:rPr lang="en-US" altLang="zh-CN" sz="900" b="1" dirty="0">
                  <a:solidFill>
                    <a:schemeClr val="bg1"/>
                  </a:solidFill>
                  <a:latin typeface="+mj-lt"/>
                  <a:ea typeface="Lato" panose="020F0502020204030203" pitchFamily="34" charset="0"/>
                  <a:cs typeface="Lato" panose="020F0502020204030203" pitchFamily="34" charset="0"/>
                </a:rPr>
                <a:t>Synthetic</a:t>
              </a:r>
              <a:endParaRPr kumimoji="1" lang="zh-CN" altLang="en-US" sz="900" b="1" dirty="0">
                <a:solidFill>
                  <a:schemeClr val="bg1"/>
                </a:solidFill>
                <a:latin typeface="+mj-lt"/>
              </a:endParaRPr>
            </a:p>
          </p:txBody>
        </p:sp>
      </p:grpSp>
      <p:grpSp>
        <p:nvGrpSpPr>
          <p:cNvPr id="8" name="组合 7">
            <a:extLst>
              <a:ext uri="{FF2B5EF4-FFF2-40B4-BE49-F238E27FC236}">
                <a16:creationId xmlns:a16="http://schemas.microsoft.com/office/drawing/2014/main" id="{9839524E-37DB-4A3B-AFC7-CC1270D7AD23}"/>
              </a:ext>
            </a:extLst>
          </p:cNvPr>
          <p:cNvGrpSpPr/>
          <p:nvPr/>
        </p:nvGrpSpPr>
        <p:grpSpPr>
          <a:xfrm>
            <a:off x="2649685" y="2038222"/>
            <a:ext cx="494478" cy="241819"/>
            <a:chOff x="3572759" y="1107310"/>
            <a:chExt cx="999241" cy="488668"/>
          </a:xfrm>
        </p:grpSpPr>
        <p:cxnSp>
          <p:nvCxnSpPr>
            <p:cNvPr id="15" name="直线连接符 15">
              <a:extLst>
                <a:ext uri="{FF2B5EF4-FFF2-40B4-BE49-F238E27FC236}">
                  <a16:creationId xmlns:a16="http://schemas.microsoft.com/office/drawing/2014/main" id="{777859D3-6F19-43BE-9CEA-195361921C8F}"/>
                </a:ext>
              </a:extLst>
            </p:cNvPr>
            <p:cNvCxnSpPr>
              <a:cxnSpLocks/>
            </p:cNvCxnSpPr>
            <p:nvPr/>
          </p:nvCxnSpPr>
          <p:spPr>
            <a:xfrm flipV="1">
              <a:off x="3572759" y="1272619"/>
              <a:ext cx="772998" cy="32335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E4C6EFF0-E09D-4359-8349-4DB458749CAC}"/>
                </a:ext>
              </a:extLst>
            </p:cNvPr>
            <p:cNvSpPr/>
            <p:nvPr/>
          </p:nvSpPr>
          <p:spPr>
            <a:xfrm>
              <a:off x="4248641" y="1107310"/>
              <a:ext cx="323359" cy="3233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00">
                <a:solidFill>
                  <a:schemeClr val="bg1"/>
                </a:solidFill>
              </a:endParaRPr>
            </a:p>
          </p:txBody>
        </p:sp>
      </p:grpSp>
      <p:grpSp>
        <p:nvGrpSpPr>
          <p:cNvPr id="9" name="组合 8">
            <a:extLst>
              <a:ext uri="{FF2B5EF4-FFF2-40B4-BE49-F238E27FC236}">
                <a16:creationId xmlns:a16="http://schemas.microsoft.com/office/drawing/2014/main" id="{2162EA13-A069-4267-8D7F-D68799588F2D}"/>
              </a:ext>
            </a:extLst>
          </p:cNvPr>
          <p:cNvGrpSpPr/>
          <p:nvPr/>
        </p:nvGrpSpPr>
        <p:grpSpPr>
          <a:xfrm rot="2849345">
            <a:off x="2708426" y="2939466"/>
            <a:ext cx="392444" cy="378311"/>
            <a:chOff x="3778950" y="1065909"/>
            <a:chExt cx="793050" cy="764490"/>
          </a:xfrm>
        </p:grpSpPr>
        <p:cxnSp>
          <p:nvCxnSpPr>
            <p:cNvPr id="13" name="直线连接符 32">
              <a:extLst>
                <a:ext uri="{FF2B5EF4-FFF2-40B4-BE49-F238E27FC236}">
                  <a16:creationId xmlns:a16="http://schemas.microsoft.com/office/drawing/2014/main" id="{1AAD3D6F-BF04-4F2A-9351-45812E8F2343}"/>
                </a:ext>
              </a:extLst>
            </p:cNvPr>
            <p:cNvCxnSpPr>
              <a:cxnSpLocks/>
            </p:cNvCxnSpPr>
            <p:nvPr/>
          </p:nvCxnSpPr>
          <p:spPr>
            <a:xfrm rot="18750655">
              <a:off x="3594930" y="1249929"/>
              <a:ext cx="764490" cy="396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7FD6AA3C-3499-47F7-9C34-D4C5EF7CDFDC}"/>
                </a:ext>
              </a:extLst>
            </p:cNvPr>
            <p:cNvSpPr/>
            <p:nvPr/>
          </p:nvSpPr>
          <p:spPr>
            <a:xfrm>
              <a:off x="4248641" y="1107310"/>
              <a:ext cx="323359" cy="3233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00">
                <a:solidFill>
                  <a:schemeClr val="bg1"/>
                </a:solidFill>
              </a:endParaRPr>
            </a:p>
          </p:txBody>
        </p:sp>
      </p:grpSp>
      <p:grpSp>
        <p:nvGrpSpPr>
          <p:cNvPr id="10" name="组合 9">
            <a:extLst>
              <a:ext uri="{FF2B5EF4-FFF2-40B4-BE49-F238E27FC236}">
                <a16:creationId xmlns:a16="http://schemas.microsoft.com/office/drawing/2014/main" id="{8C62F8D4-0FBD-4C41-AE28-35C581042DE9}"/>
              </a:ext>
            </a:extLst>
          </p:cNvPr>
          <p:cNvGrpSpPr/>
          <p:nvPr/>
        </p:nvGrpSpPr>
        <p:grpSpPr>
          <a:xfrm>
            <a:off x="3198233" y="1588169"/>
            <a:ext cx="722782" cy="722782"/>
            <a:chOff x="4846213" y="3682903"/>
            <a:chExt cx="1460597" cy="1460597"/>
          </a:xfrm>
        </p:grpSpPr>
        <p:sp>
          <p:nvSpPr>
            <p:cNvPr id="11" name="椭圆 10">
              <a:extLst>
                <a:ext uri="{FF2B5EF4-FFF2-40B4-BE49-F238E27FC236}">
                  <a16:creationId xmlns:a16="http://schemas.microsoft.com/office/drawing/2014/main" id="{BA89C2C3-21E6-41E7-8F32-F00C9153ABC8}"/>
                </a:ext>
              </a:extLst>
            </p:cNvPr>
            <p:cNvSpPr/>
            <p:nvPr/>
          </p:nvSpPr>
          <p:spPr>
            <a:xfrm>
              <a:off x="4846213" y="3682903"/>
              <a:ext cx="1460597" cy="1460597"/>
            </a:xfrm>
            <a:prstGeom prst="ellipse">
              <a:avLst/>
            </a:prstGeom>
            <a:solidFill>
              <a:srgbClr val="514E7F">
                <a:alpha val="63000"/>
              </a:srgbClr>
            </a:solidFill>
            <a:ln w="19050">
              <a:solidFill>
                <a:srgbClr val="FF8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00" dirty="0">
                <a:solidFill>
                  <a:srgbClr val="FF8E00"/>
                </a:solidFill>
              </a:endParaRPr>
            </a:p>
          </p:txBody>
        </p:sp>
        <p:sp>
          <p:nvSpPr>
            <p:cNvPr id="12" name="文本框 11">
              <a:extLst>
                <a:ext uri="{FF2B5EF4-FFF2-40B4-BE49-F238E27FC236}">
                  <a16:creationId xmlns:a16="http://schemas.microsoft.com/office/drawing/2014/main" id="{1C0DEC86-C624-4AF2-8A9F-FD6443D52EB6}"/>
                </a:ext>
              </a:extLst>
            </p:cNvPr>
            <p:cNvSpPr txBox="1"/>
            <p:nvPr/>
          </p:nvSpPr>
          <p:spPr>
            <a:xfrm>
              <a:off x="4933340" y="4040029"/>
              <a:ext cx="1286341" cy="746346"/>
            </a:xfrm>
            <a:prstGeom prst="rect">
              <a:avLst/>
            </a:prstGeom>
            <a:noFill/>
          </p:spPr>
          <p:txBody>
            <a:bodyPr wrap="square" rtlCol="0">
              <a:spAutoFit/>
            </a:bodyPr>
            <a:lstStyle/>
            <a:p>
              <a:pPr algn="ctr"/>
              <a:r>
                <a:rPr kumimoji="1" lang="en-US" altLang="zh-CN" sz="900" b="1" dirty="0">
                  <a:solidFill>
                    <a:schemeClr val="bg1"/>
                  </a:solidFill>
                </a:rPr>
                <a:t>Real-world</a:t>
              </a:r>
              <a:endParaRPr kumimoji="1" lang="zh-CN" altLang="en-US" sz="900" b="1" dirty="0">
                <a:solidFill>
                  <a:schemeClr val="bg1"/>
                </a:solidFill>
              </a:endParaRPr>
            </a:p>
          </p:txBody>
        </p:sp>
      </p:grpSp>
      <p:sp>
        <p:nvSpPr>
          <p:cNvPr id="23" name="Rounded Rectangle 11">
            <a:extLst>
              <a:ext uri="{FF2B5EF4-FFF2-40B4-BE49-F238E27FC236}">
                <a16:creationId xmlns:a16="http://schemas.microsoft.com/office/drawing/2014/main" id="{42651C03-D15D-40A9-9457-E04FE3618C20}"/>
              </a:ext>
            </a:extLst>
          </p:cNvPr>
          <p:cNvSpPr/>
          <p:nvPr/>
        </p:nvSpPr>
        <p:spPr>
          <a:xfrm>
            <a:off x="4601496" y="370476"/>
            <a:ext cx="3686996" cy="2128471"/>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微软雅黑" panose="020B0503020204020204" pitchFamily="34" charset="-122"/>
              <a:ea typeface="微软雅黑" panose="020B0503020204020204" pitchFamily="34" charset="-122"/>
            </a:endParaRPr>
          </a:p>
        </p:txBody>
      </p:sp>
      <p:sp>
        <p:nvSpPr>
          <p:cNvPr id="24" name="TextBox 15">
            <a:extLst>
              <a:ext uri="{FF2B5EF4-FFF2-40B4-BE49-F238E27FC236}">
                <a16:creationId xmlns:a16="http://schemas.microsoft.com/office/drawing/2014/main" id="{F84872C9-76CC-41F0-AC90-4FC790758AC3}"/>
              </a:ext>
            </a:extLst>
          </p:cNvPr>
          <p:cNvSpPr txBox="1"/>
          <p:nvPr/>
        </p:nvSpPr>
        <p:spPr>
          <a:xfrm>
            <a:off x="5046997" y="520898"/>
            <a:ext cx="2744662" cy="400110"/>
          </a:xfrm>
          <a:prstGeom prst="rect">
            <a:avLst/>
          </a:prstGeom>
          <a:noFill/>
          <a:ln>
            <a:noFill/>
          </a:ln>
        </p:spPr>
        <p:txBody>
          <a:bodyPr wrap="non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Real-world</a:t>
            </a:r>
            <a:r>
              <a:rPr lang="zh-CN" altLang="en-US" sz="20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lang="en-US" altLang="zh-CN" sz="20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datasets</a:t>
            </a:r>
            <a:endParaRPr lang="en-US" sz="2000" b="1"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p:txBody>
      </p:sp>
      <p:sp>
        <p:nvSpPr>
          <p:cNvPr id="25" name="TextBox 20">
            <a:extLst>
              <a:ext uri="{FF2B5EF4-FFF2-40B4-BE49-F238E27FC236}">
                <a16:creationId xmlns:a16="http://schemas.microsoft.com/office/drawing/2014/main" id="{DF03058B-EBAE-4F67-8805-EE1FDB804DC6}"/>
              </a:ext>
            </a:extLst>
          </p:cNvPr>
          <p:cNvSpPr txBox="1"/>
          <p:nvPr/>
        </p:nvSpPr>
        <p:spPr>
          <a:xfrm>
            <a:off x="5046997" y="872187"/>
            <a:ext cx="2795993" cy="1444691"/>
          </a:xfrm>
          <a:prstGeom prst="rect">
            <a:avLst/>
          </a:prstGeom>
          <a:noFill/>
          <a:ln>
            <a:noFill/>
          </a:ln>
        </p:spPr>
        <p:txBody>
          <a:bodyPr wrap="square" rtlCol="0">
            <a:spAutoFit/>
          </a:bodyPr>
          <a:lstStyle/>
          <a:p>
            <a:pPr marL="285750" indent="-285750">
              <a:lnSpc>
                <a:spcPct val="150000"/>
              </a:lnSpc>
              <a:buClr>
                <a:schemeClr val="bg1"/>
              </a:buClr>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Norway</a:t>
            </a:r>
            <a:r>
              <a:rPr lang="zh-CN" altLang="en-US"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HSDPA</a:t>
            </a:r>
          </a:p>
          <a:p>
            <a:pPr marL="285750" indent="-285750">
              <a:lnSpc>
                <a:spcPct val="150000"/>
              </a:lnSpc>
              <a:buClr>
                <a:schemeClr val="bg1"/>
              </a:buClr>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FCC</a:t>
            </a:r>
            <a:r>
              <a:rPr lang="zh-CN" altLang="en-US"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endPar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endParaRPr>
          </a:p>
          <a:p>
            <a:pPr marL="285750" indent="-285750">
              <a:lnSpc>
                <a:spcPct val="150000"/>
              </a:lnSpc>
              <a:buClr>
                <a:schemeClr val="bg1"/>
              </a:buClr>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Belgium</a:t>
            </a:r>
          </a:p>
          <a:p>
            <a:pPr marL="285750" indent="-285750">
              <a:lnSpc>
                <a:spcPct val="150000"/>
              </a:lnSpc>
              <a:buClr>
                <a:schemeClr val="bg1"/>
              </a:buClr>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Oboe</a:t>
            </a:r>
          </a:p>
          <a:p>
            <a:pPr marL="285750" indent="-285750">
              <a:lnSpc>
                <a:spcPct val="150000"/>
              </a:lnSpc>
              <a:buClr>
                <a:schemeClr val="bg1"/>
              </a:buClr>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Waterloo</a:t>
            </a:r>
            <a:r>
              <a:rPr lang="zh-CN" altLang="en-US"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lang="en-US" altLang="zh-CN"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Streaming</a:t>
            </a:r>
            <a:r>
              <a:rPr lang="zh-CN" altLang="en-US"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lang="en-US" altLang="zh-CN" sz="1200" dirty="0" err="1">
                <a:solidFill>
                  <a:schemeClr val="bg1"/>
                </a:solidFill>
                <a:latin typeface="微软雅黑" panose="020B0503020204020204" pitchFamily="34" charset="-122"/>
                <a:ea typeface="微软雅黑" panose="020B0503020204020204" pitchFamily="34" charset="-122"/>
                <a:cs typeface="Lato" panose="020F0502020204030203" pitchFamily="34" charset="0"/>
              </a:rPr>
              <a:t>QoE</a:t>
            </a:r>
            <a:endParaRPr lang="en-US" sz="1200" dirty="0">
              <a:solidFill>
                <a:schemeClr val="bg1"/>
              </a:solidFill>
              <a:latin typeface="微软雅黑" panose="020B0503020204020204" pitchFamily="34" charset="-122"/>
              <a:ea typeface="微软雅黑" panose="020B0503020204020204" pitchFamily="34" charset="-122"/>
            </a:endParaRPr>
          </a:p>
        </p:txBody>
      </p:sp>
      <p:grpSp>
        <p:nvGrpSpPr>
          <p:cNvPr id="27" name="Group 83">
            <a:extLst>
              <a:ext uri="{FF2B5EF4-FFF2-40B4-BE49-F238E27FC236}">
                <a16:creationId xmlns:a16="http://schemas.microsoft.com/office/drawing/2014/main" id="{9D9E65D1-7090-4293-92A6-2D922DF496F0}"/>
              </a:ext>
            </a:extLst>
          </p:cNvPr>
          <p:cNvGrpSpPr/>
          <p:nvPr/>
        </p:nvGrpSpPr>
        <p:grpSpPr>
          <a:xfrm>
            <a:off x="4601496" y="2704155"/>
            <a:ext cx="3686995" cy="2128471"/>
            <a:chOff x="3151990" y="1072179"/>
            <a:chExt cx="2936837" cy="3567134"/>
          </a:xfrm>
        </p:grpSpPr>
        <p:sp>
          <p:nvSpPr>
            <p:cNvPr id="29" name="Rounded Rectangle 11">
              <a:extLst>
                <a:ext uri="{FF2B5EF4-FFF2-40B4-BE49-F238E27FC236}">
                  <a16:creationId xmlns:a16="http://schemas.microsoft.com/office/drawing/2014/main" id="{BB2A0561-DC91-47E1-A51B-5A0462B07415}"/>
                </a:ext>
              </a:extLst>
            </p:cNvPr>
            <p:cNvSpPr/>
            <p:nvPr/>
          </p:nvSpPr>
          <p:spPr>
            <a:xfrm>
              <a:off x="3151990" y="1072179"/>
              <a:ext cx="2936837" cy="3567134"/>
            </a:xfrm>
            <a:prstGeom prst="roundRect">
              <a:avLst/>
            </a:prstGeom>
            <a:solidFill>
              <a:srgbClr val="514E7F">
                <a:alpha val="6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微软雅黑" panose="020B0503020204020204" pitchFamily="34" charset="-122"/>
                <a:ea typeface="微软雅黑" panose="020B0503020204020204" pitchFamily="34" charset="-122"/>
              </a:endParaRPr>
            </a:p>
          </p:txBody>
        </p:sp>
        <p:sp>
          <p:nvSpPr>
            <p:cNvPr id="30" name="TextBox 15">
              <a:extLst>
                <a:ext uri="{FF2B5EF4-FFF2-40B4-BE49-F238E27FC236}">
                  <a16:creationId xmlns:a16="http://schemas.microsoft.com/office/drawing/2014/main" id="{C4C5DB99-97DD-4E86-90D0-22164E45F1CA}"/>
                </a:ext>
              </a:extLst>
            </p:cNvPr>
            <p:cNvSpPr txBox="1"/>
            <p:nvPr/>
          </p:nvSpPr>
          <p:spPr>
            <a:xfrm>
              <a:off x="3332860" y="1619827"/>
              <a:ext cx="2542684" cy="670550"/>
            </a:xfrm>
            <a:prstGeom prst="rect">
              <a:avLst/>
            </a:prstGeom>
            <a:noFill/>
            <a:ln>
              <a:noFill/>
            </a:ln>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Synthetic</a:t>
              </a:r>
              <a:r>
                <a:rPr lang="zh-CN" altLang="en-US" sz="20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 </a:t>
              </a:r>
              <a:r>
                <a:rPr lang="en-US" altLang="zh-CN" sz="2000" b="1" dirty="0">
                  <a:solidFill>
                    <a:schemeClr val="bg1"/>
                  </a:solidFill>
                  <a:latin typeface="微软雅黑" panose="020B0503020204020204" pitchFamily="34" charset="-122"/>
                  <a:ea typeface="微软雅黑" panose="020B0503020204020204" pitchFamily="34" charset="-122"/>
                  <a:cs typeface="Lato" panose="020F0502020204030203" pitchFamily="34" charset="0"/>
                </a:rPr>
                <a:t>datasets</a:t>
              </a:r>
            </a:p>
          </p:txBody>
        </p:sp>
      </p:grpSp>
      <p:sp>
        <p:nvSpPr>
          <p:cNvPr id="28" name="TextBox 79">
            <a:extLst>
              <a:ext uri="{FF2B5EF4-FFF2-40B4-BE49-F238E27FC236}">
                <a16:creationId xmlns:a16="http://schemas.microsoft.com/office/drawing/2014/main" id="{DAEDFF19-3FA4-4965-9D15-82E1524761E1}"/>
              </a:ext>
            </a:extLst>
          </p:cNvPr>
          <p:cNvSpPr txBox="1"/>
          <p:nvPr/>
        </p:nvSpPr>
        <p:spPr>
          <a:xfrm>
            <a:off x="4884513" y="3538141"/>
            <a:ext cx="3136215" cy="923330"/>
          </a:xfrm>
          <a:prstGeom prst="rect">
            <a:avLst/>
          </a:prstGeom>
          <a:noFill/>
          <a:ln>
            <a:noFill/>
          </a:ln>
        </p:spPr>
        <p:txBody>
          <a:bodyPr wrap="square" rtlCol="0">
            <a:spAutoFit/>
          </a:bodyPr>
          <a:lstStyle/>
          <a:p>
            <a:pPr algn="just">
              <a:lnSpc>
                <a:spcPct val="150000"/>
              </a:lnSpc>
            </a:pPr>
            <a:r>
              <a:rPr lang="en-US" sz="1200" dirty="0">
                <a:solidFill>
                  <a:schemeClr val="bg1"/>
                </a:solidFill>
                <a:latin typeface="微软雅黑" panose="020B0503020204020204" pitchFamily="34" charset="-122"/>
                <a:ea typeface="微软雅黑" panose="020B0503020204020204" pitchFamily="34" charset="-122"/>
                <a:cs typeface="Lato" panose="020F0502020204030203" pitchFamily="34" charset="0"/>
              </a:rPr>
              <a:t>Markovian model where each state represented an average through put in the aforementioned range</a:t>
            </a:r>
          </a:p>
        </p:txBody>
      </p:sp>
    </p:spTree>
    <p:extLst>
      <p:ext uri="{BB962C8B-B14F-4D97-AF65-F5344CB8AC3E}">
        <p14:creationId xmlns:p14="http://schemas.microsoft.com/office/powerpoint/2010/main" val="417184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E23B7B40-0622-6F48-BBA6-F4484FC91AF6}"/>
              </a:ext>
            </a:extLst>
          </p:cNvPr>
          <p:cNvGrpSpPr/>
          <p:nvPr/>
        </p:nvGrpSpPr>
        <p:grpSpPr>
          <a:xfrm>
            <a:off x="604796" y="725191"/>
            <a:ext cx="1800000" cy="1800000"/>
            <a:chOff x="243557" y="415281"/>
            <a:chExt cx="4168749" cy="4168749"/>
          </a:xfrm>
        </p:grpSpPr>
        <p:sp>
          <p:nvSpPr>
            <p:cNvPr id="7" name="椭圆 6">
              <a:extLst>
                <a:ext uri="{FF2B5EF4-FFF2-40B4-BE49-F238E27FC236}">
                  <a16:creationId xmlns:a16="http://schemas.microsoft.com/office/drawing/2014/main" id="{C990E2D0-1C62-104C-8E82-3F87F18A80E2}"/>
                </a:ext>
              </a:extLst>
            </p:cNvPr>
            <p:cNvSpPr/>
            <p:nvPr/>
          </p:nvSpPr>
          <p:spPr>
            <a:xfrm>
              <a:off x="243557" y="415281"/>
              <a:ext cx="4168749" cy="4168749"/>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pic>
          <p:nvPicPr>
            <p:cNvPr id="8" name="图形 7" descr="语音">
              <a:extLst>
                <a:ext uri="{FF2B5EF4-FFF2-40B4-BE49-F238E27FC236}">
                  <a16:creationId xmlns:a16="http://schemas.microsoft.com/office/drawing/2014/main" id="{A0648121-7845-4E42-9DD9-D03F56A8DA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1776" y="784859"/>
              <a:ext cx="1954189" cy="1818920"/>
            </a:xfrm>
            <a:prstGeom prst="rect">
              <a:avLst/>
            </a:prstGeom>
          </p:spPr>
        </p:pic>
        <p:sp>
          <p:nvSpPr>
            <p:cNvPr id="5" name="文本框 4">
              <a:extLst>
                <a:ext uri="{FF2B5EF4-FFF2-40B4-BE49-F238E27FC236}">
                  <a16:creationId xmlns:a16="http://schemas.microsoft.com/office/drawing/2014/main" id="{7D9DB9E9-0E93-DB47-BAC8-BEF22D73035D}"/>
                </a:ext>
              </a:extLst>
            </p:cNvPr>
            <p:cNvSpPr txBox="1"/>
            <p:nvPr/>
          </p:nvSpPr>
          <p:spPr>
            <a:xfrm>
              <a:off x="716319" y="2576805"/>
              <a:ext cx="3223221" cy="926643"/>
            </a:xfrm>
            <a:prstGeom prst="rect">
              <a:avLst/>
            </a:prstGeom>
            <a:noFill/>
            <a:ln>
              <a:noFill/>
            </a:ln>
          </p:spPr>
          <p:txBody>
            <a:bodyPr wrap="square" rtlCol="0">
              <a:spAutoFit/>
            </a:bodyPr>
            <a:lstStyle/>
            <a:p>
              <a:pPr algn="ctr"/>
              <a:r>
                <a:rPr kumimoji="1" lang="en-US" altLang="zh-CN" sz="2000" b="1" dirty="0">
                  <a:solidFill>
                    <a:schemeClr val="bg1"/>
                  </a:solidFill>
                  <a:latin typeface="微软雅黑" panose="020B0503020204020204" pitchFamily="34" charset="-122"/>
                  <a:ea typeface="微软雅黑" panose="020B0503020204020204" pitchFamily="34" charset="-122"/>
                </a:rPr>
                <a:t>Datasets</a:t>
              </a: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20E68978-F667-A747-BBDC-B0259307DF8C}"/>
              </a:ext>
            </a:extLst>
          </p:cNvPr>
          <p:cNvGrpSpPr/>
          <p:nvPr/>
        </p:nvGrpSpPr>
        <p:grpSpPr>
          <a:xfrm>
            <a:off x="5512023" y="3134006"/>
            <a:ext cx="1386374" cy="1227043"/>
            <a:chOff x="5236235" y="1841451"/>
            <a:chExt cx="1650255" cy="1460597"/>
          </a:xfrm>
        </p:grpSpPr>
        <p:sp>
          <p:nvSpPr>
            <p:cNvPr id="12" name="椭圆 11">
              <a:extLst>
                <a:ext uri="{FF2B5EF4-FFF2-40B4-BE49-F238E27FC236}">
                  <a16:creationId xmlns:a16="http://schemas.microsoft.com/office/drawing/2014/main" id="{CB4B4609-1A2F-094D-9197-77CF38F161E4}"/>
                </a:ext>
              </a:extLst>
            </p:cNvPr>
            <p:cNvSpPr/>
            <p:nvPr/>
          </p:nvSpPr>
          <p:spPr>
            <a:xfrm>
              <a:off x="5317554" y="1841451"/>
              <a:ext cx="1460597" cy="1460597"/>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24" name="文本框 23">
              <a:extLst>
                <a:ext uri="{FF2B5EF4-FFF2-40B4-BE49-F238E27FC236}">
                  <a16:creationId xmlns:a16="http://schemas.microsoft.com/office/drawing/2014/main" id="{05854319-C9B5-E847-908D-52148A0533E5}"/>
                </a:ext>
              </a:extLst>
            </p:cNvPr>
            <p:cNvSpPr txBox="1"/>
            <p:nvPr/>
          </p:nvSpPr>
          <p:spPr>
            <a:xfrm>
              <a:off x="5236235" y="2360634"/>
              <a:ext cx="1650255" cy="404636"/>
            </a:xfrm>
            <a:prstGeom prst="rect">
              <a:avLst/>
            </a:prstGeom>
            <a:noFill/>
          </p:spPr>
          <p:txBody>
            <a:bodyPr wrap="square" rtlCol="0">
              <a:spAutoFit/>
            </a:bodyPr>
            <a:lstStyle/>
            <a:p>
              <a:pPr algn="ctr"/>
              <a:r>
                <a:rPr lang="en-US" altLang="zh-CN" sz="1700" b="1" dirty="0">
                  <a:solidFill>
                    <a:schemeClr val="bg1"/>
                  </a:solidFill>
                  <a:latin typeface="+mj-lt"/>
                  <a:ea typeface="Lato" panose="020F0502020204030203" pitchFamily="34" charset="0"/>
                  <a:cs typeface="Lato" panose="020F0502020204030203" pitchFamily="34" charset="0"/>
                </a:rPr>
                <a:t>Synthetic</a:t>
              </a:r>
              <a:endParaRPr kumimoji="1" lang="zh-CN" altLang="en-US" sz="1700" b="1" dirty="0">
                <a:solidFill>
                  <a:schemeClr val="bg1"/>
                </a:solidFill>
                <a:latin typeface="+mj-lt"/>
              </a:endParaRPr>
            </a:p>
          </p:txBody>
        </p:sp>
      </p:grpSp>
      <p:grpSp>
        <p:nvGrpSpPr>
          <p:cNvPr id="31" name="组合 30">
            <a:extLst>
              <a:ext uri="{FF2B5EF4-FFF2-40B4-BE49-F238E27FC236}">
                <a16:creationId xmlns:a16="http://schemas.microsoft.com/office/drawing/2014/main" id="{75CC36BD-371E-1944-A426-53103D93CE41}"/>
              </a:ext>
            </a:extLst>
          </p:cNvPr>
          <p:cNvGrpSpPr/>
          <p:nvPr/>
        </p:nvGrpSpPr>
        <p:grpSpPr>
          <a:xfrm>
            <a:off x="4649084" y="1546491"/>
            <a:ext cx="839459" cy="410529"/>
            <a:chOff x="3572759" y="1107310"/>
            <a:chExt cx="999241" cy="488668"/>
          </a:xfrm>
        </p:grpSpPr>
        <p:cxnSp>
          <p:nvCxnSpPr>
            <p:cNvPr id="16" name="直线连接符 15">
              <a:extLst>
                <a:ext uri="{FF2B5EF4-FFF2-40B4-BE49-F238E27FC236}">
                  <a16:creationId xmlns:a16="http://schemas.microsoft.com/office/drawing/2014/main" id="{86265CA0-A067-2247-82E3-143D73251B9D}"/>
                </a:ext>
              </a:extLst>
            </p:cNvPr>
            <p:cNvCxnSpPr>
              <a:cxnSpLocks/>
            </p:cNvCxnSpPr>
            <p:nvPr/>
          </p:nvCxnSpPr>
          <p:spPr>
            <a:xfrm flipV="1">
              <a:off x="3572759" y="1272619"/>
              <a:ext cx="772998" cy="32335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A5B5C57C-66A5-5F4E-AEBD-A3F3F055E9E1}"/>
                </a:ext>
              </a:extLst>
            </p:cNvPr>
            <p:cNvSpPr/>
            <p:nvPr/>
          </p:nvSpPr>
          <p:spPr>
            <a:xfrm>
              <a:off x="4248641" y="1107310"/>
              <a:ext cx="323359" cy="3233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32" name="组合 31">
            <a:extLst>
              <a:ext uri="{FF2B5EF4-FFF2-40B4-BE49-F238E27FC236}">
                <a16:creationId xmlns:a16="http://schemas.microsoft.com/office/drawing/2014/main" id="{BDED2D78-1755-3C4B-964F-58FF4B50ED9D}"/>
              </a:ext>
            </a:extLst>
          </p:cNvPr>
          <p:cNvGrpSpPr/>
          <p:nvPr/>
        </p:nvGrpSpPr>
        <p:grpSpPr>
          <a:xfrm rot="2849345">
            <a:off x="4748808" y="3076505"/>
            <a:ext cx="666239" cy="642246"/>
            <a:chOff x="3778950" y="1065909"/>
            <a:chExt cx="793050" cy="764490"/>
          </a:xfrm>
        </p:grpSpPr>
        <p:cxnSp>
          <p:nvCxnSpPr>
            <p:cNvPr id="33" name="直线连接符 32">
              <a:extLst>
                <a:ext uri="{FF2B5EF4-FFF2-40B4-BE49-F238E27FC236}">
                  <a16:creationId xmlns:a16="http://schemas.microsoft.com/office/drawing/2014/main" id="{238783DF-ECAD-6C4F-AC7E-2BC1EEA93DDA}"/>
                </a:ext>
              </a:extLst>
            </p:cNvPr>
            <p:cNvCxnSpPr>
              <a:cxnSpLocks/>
            </p:cNvCxnSpPr>
            <p:nvPr/>
          </p:nvCxnSpPr>
          <p:spPr>
            <a:xfrm rot="18750655">
              <a:off x="3594930" y="1249929"/>
              <a:ext cx="764490" cy="396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43DD204-7ACD-0D41-B1F2-1F17B9730FE6}"/>
                </a:ext>
              </a:extLst>
            </p:cNvPr>
            <p:cNvSpPr/>
            <p:nvPr/>
          </p:nvSpPr>
          <p:spPr>
            <a:xfrm>
              <a:off x="4248641" y="1107310"/>
              <a:ext cx="323359" cy="3233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26" name="组合 25">
            <a:extLst>
              <a:ext uri="{FF2B5EF4-FFF2-40B4-BE49-F238E27FC236}">
                <a16:creationId xmlns:a16="http://schemas.microsoft.com/office/drawing/2014/main" id="{F80068AA-B120-DA48-A07B-D80D9B736322}"/>
              </a:ext>
            </a:extLst>
          </p:cNvPr>
          <p:cNvGrpSpPr/>
          <p:nvPr/>
        </p:nvGrpSpPr>
        <p:grpSpPr>
          <a:xfrm>
            <a:off x="5580337" y="782451"/>
            <a:ext cx="1227043" cy="1227043"/>
            <a:chOff x="4846213" y="3682903"/>
            <a:chExt cx="1460597" cy="1460597"/>
          </a:xfrm>
        </p:grpSpPr>
        <p:sp>
          <p:nvSpPr>
            <p:cNvPr id="29" name="椭圆 28">
              <a:extLst>
                <a:ext uri="{FF2B5EF4-FFF2-40B4-BE49-F238E27FC236}">
                  <a16:creationId xmlns:a16="http://schemas.microsoft.com/office/drawing/2014/main" id="{F6F31EDB-A91A-6349-AC90-2815A81A6E2C}"/>
                </a:ext>
              </a:extLst>
            </p:cNvPr>
            <p:cNvSpPr/>
            <p:nvPr/>
          </p:nvSpPr>
          <p:spPr>
            <a:xfrm>
              <a:off x="4846213" y="3682903"/>
              <a:ext cx="1460597" cy="1460597"/>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38" name="文本框 37">
              <a:extLst>
                <a:ext uri="{FF2B5EF4-FFF2-40B4-BE49-F238E27FC236}">
                  <a16:creationId xmlns:a16="http://schemas.microsoft.com/office/drawing/2014/main" id="{920EB87F-5FBA-1941-A991-2A122B2BFBCF}"/>
                </a:ext>
              </a:extLst>
            </p:cNvPr>
            <p:cNvSpPr txBox="1"/>
            <p:nvPr/>
          </p:nvSpPr>
          <p:spPr>
            <a:xfrm>
              <a:off x="4933341" y="4213146"/>
              <a:ext cx="1286341" cy="404636"/>
            </a:xfrm>
            <a:prstGeom prst="rect">
              <a:avLst/>
            </a:prstGeom>
            <a:noFill/>
          </p:spPr>
          <p:txBody>
            <a:bodyPr wrap="square" rtlCol="0">
              <a:spAutoFit/>
            </a:bodyPr>
            <a:lstStyle/>
            <a:p>
              <a:pPr algn="ctr"/>
              <a:r>
                <a:rPr kumimoji="1" lang="en-US" altLang="zh-CN" sz="1700" b="1" dirty="0">
                  <a:solidFill>
                    <a:schemeClr val="bg1"/>
                  </a:solidFill>
                </a:rPr>
                <a:t>Chunks</a:t>
              </a:r>
              <a:endParaRPr kumimoji="1" lang="zh-CN" altLang="en-US" sz="1700" b="1" dirty="0">
                <a:solidFill>
                  <a:schemeClr val="bg1"/>
                </a:solidFill>
              </a:endParaRPr>
            </a:p>
          </p:txBody>
        </p:sp>
      </p:grpSp>
    </p:spTree>
    <p:extLst>
      <p:ext uri="{BB962C8B-B14F-4D97-AF65-F5344CB8AC3E}">
        <p14:creationId xmlns:p14="http://schemas.microsoft.com/office/powerpoint/2010/main" val="1518672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E23B7B40-0622-6F48-BBA6-F4484FC91AF6}"/>
              </a:ext>
            </a:extLst>
          </p:cNvPr>
          <p:cNvGrpSpPr/>
          <p:nvPr/>
        </p:nvGrpSpPr>
        <p:grpSpPr>
          <a:xfrm>
            <a:off x="604796" y="725191"/>
            <a:ext cx="1800000" cy="1800000"/>
            <a:chOff x="243557" y="415281"/>
            <a:chExt cx="4168749" cy="4168749"/>
          </a:xfrm>
        </p:grpSpPr>
        <p:sp>
          <p:nvSpPr>
            <p:cNvPr id="7" name="椭圆 6">
              <a:extLst>
                <a:ext uri="{FF2B5EF4-FFF2-40B4-BE49-F238E27FC236}">
                  <a16:creationId xmlns:a16="http://schemas.microsoft.com/office/drawing/2014/main" id="{C990E2D0-1C62-104C-8E82-3F87F18A80E2}"/>
                </a:ext>
              </a:extLst>
            </p:cNvPr>
            <p:cNvSpPr/>
            <p:nvPr/>
          </p:nvSpPr>
          <p:spPr>
            <a:xfrm>
              <a:off x="243557" y="415281"/>
              <a:ext cx="4168749" cy="4168749"/>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pic>
          <p:nvPicPr>
            <p:cNvPr id="8" name="图形 7" descr="语音">
              <a:extLst>
                <a:ext uri="{FF2B5EF4-FFF2-40B4-BE49-F238E27FC236}">
                  <a16:creationId xmlns:a16="http://schemas.microsoft.com/office/drawing/2014/main" id="{A0648121-7845-4E42-9DD9-D03F56A8DA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1776" y="784859"/>
              <a:ext cx="1954189" cy="1818920"/>
            </a:xfrm>
            <a:prstGeom prst="rect">
              <a:avLst/>
            </a:prstGeom>
          </p:spPr>
        </p:pic>
        <p:sp>
          <p:nvSpPr>
            <p:cNvPr id="5" name="文本框 4">
              <a:extLst>
                <a:ext uri="{FF2B5EF4-FFF2-40B4-BE49-F238E27FC236}">
                  <a16:creationId xmlns:a16="http://schemas.microsoft.com/office/drawing/2014/main" id="{7D9DB9E9-0E93-DB47-BAC8-BEF22D73035D}"/>
                </a:ext>
              </a:extLst>
            </p:cNvPr>
            <p:cNvSpPr txBox="1"/>
            <p:nvPr/>
          </p:nvSpPr>
          <p:spPr>
            <a:xfrm>
              <a:off x="716319" y="2576805"/>
              <a:ext cx="3223221" cy="926643"/>
            </a:xfrm>
            <a:prstGeom prst="rect">
              <a:avLst/>
            </a:prstGeom>
            <a:noFill/>
            <a:ln>
              <a:noFill/>
            </a:ln>
          </p:spPr>
          <p:txBody>
            <a:bodyPr wrap="square" rtlCol="0">
              <a:spAutoFit/>
            </a:bodyPr>
            <a:lstStyle/>
            <a:p>
              <a:pPr algn="ctr"/>
              <a:r>
                <a:rPr kumimoji="1" lang="en-US" altLang="zh-CN" sz="2000" b="1" dirty="0">
                  <a:solidFill>
                    <a:schemeClr val="bg1"/>
                  </a:solidFill>
                  <a:latin typeface="微软雅黑" panose="020B0503020204020204" pitchFamily="34" charset="-122"/>
                  <a:ea typeface="微软雅黑" panose="020B0503020204020204" pitchFamily="34" charset="-122"/>
                </a:rPr>
                <a:t>Datasets</a:t>
              </a: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20E68978-F667-A747-BBDC-B0259307DF8C}"/>
              </a:ext>
            </a:extLst>
          </p:cNvPr>
          <p:cNvGrpSpPr/>
          <p:nvPr/>
        </p:nvGrpSpPr>
        <p:grpSpPr>
          <a:xfrm>
            <a:off x="5512023" y="3134006"/>
            <a:ext cx="1386374" cy="1227043"/>
            <a:chOff x="5236235" y="1841451"/>
            <a:chExt cx="1650255" cy="1460597"/>
          </a:xfrm>
        </p:grpSpPr>
        <p:sp>
          <p:nvSpPr>
            <p:cNvPr id="12" name="椭圆 11">
              <a:extLst>
                <a:ext uri="{FF2B5EF4-FFF2-40B4-BE49-F238E27FC236}">
                  <a16:creationId xmlns:a16="http://schemas.microsoft.com/office/drawing/2014/main" id="{CB4B4609-1A2F-094D-9197-77CF38F161E4}"/>
                </a:ext>
              </a:extLst>
            </p:cNvPr>
            <p:cNvSpPr/>
            <p:nvPr/>
          </p:nvSpPr>
          <p:spPr>
            <a:xfrm>
              <a:off x="5317554" y="1841451"/>
              <a:ext cx="1460597" cy="1460597"/>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24" name="文本框 23">
              <a:extLst>
                <a:ext uri="{FF2B5EF4-FFF2-40B4-BE49-F238E27FC236}">
                  <a16:creationId xmlns:a16="http://schemas.microsoft.com/office/drawing/2014/main" id="{05854319-C9B5-E847-908D-52148A0533E5}"/>
                </a:ext>
              </a:extLst>
            </p:cNvPr>
            <p:cNvSpPr txBox="1"/>
            <p:nvPr/>
          </p:nvSpPr>
          <p:spPr>
            <a:xfrm>
              <a:off x="5236235" y="2360634"/>
              <a:ext cx="1650255" cy="404636"/>
            </a:xfrm>
            <a:prstGeom prst="rect">
              <a:avLst/>
            </a:prstGeom>
            <a:noFill/>
          </p:spPr>
          <p:txBody>
            <a:bodyPr wrap="square" rtlCol="0">
              <a:spAutoFit/>
            </a:bodyPr>
            <a:lstStyle/>
            <a:p>
              <a:pPr algn="ctr"/>
              <a:r>
                <a:rPr lang="en-US" altLang="zh-CN" sz="1700" b="1" dirty="0">
                  <a:solidFill>
                    <a:schemeClr val="bg1"/>
                  </a:solidFill>
                  <a:latin typeface="+mj-lt"/>
                  <a:ea typeface="Lato" panose="020F0502020204030203" pitchFamily="34" charset="0"/>
                  <a:cs typeface="Lato" panose="020F0502020204030203" pitchFamily="34" charset="0"/>
                </a:rPr>
                <a:t>Synthetic</a:t>
              </a:r>
              <a:endParaRPr kumimoji="1" lang="zh-CN" altLang="en-US" sz="1700" b="1" dirty="0">
                <a:solidFill>
                  <a:schemeClr val="bg1"/>
                </a:solidFill>
                <a:latin typeface="+mj-lt"/>
              </a:endParaRPr>
            </a:p>
          </p:txBody>
        </p:sp>
      </p:grpSp>
      <p:grpSp>
        <p:nvGrpSpPr>
          <p:cNvPr id="31" name="组合 30">
            <a:extLst>
              <a:ext uri="{FF2B5EF4-FFF2-40B4-BE49-F238E27FC236}">
                <a16:creationId xmlns:a16="http://schemas.microsoft.com/office/drawing/2014/main" id="{75CC36BD-371E-1944-A426-53103D93CE41}"/>
              </a:ext>
            </a:extLst>
          </p:cNvPr>
          <p:cNvGrpSpPr/>
          <p:nvPr/>
        </p:nvGrpSpPr>
        <p:grpSpPr>
          <a:xfrm>
            <a:off x="4649084" y="1546491"/>
            <a:ext cx="839459" cy="410529"/>
            <a:chOff x="3572759" y="1107310"/>
            <a:chExt cx="999241" cy="488668"/>
          </a:xfrm>
        </p:grpSpPr>
        <p:cxnSp>
          <p:nvCxnSpPr>
            <p:cNvPr id="16" name="直线连接符 15">
              <a:extLst>
                <a:ext uri="{FF2B5EF4-FFF2-40B4-BE49-F238E27FC236}">
                  <a16:creationId xmlns:a16="http://schemas.microsoft.com/office/drawing/2014/main" id="{86265CA0-A067-2247-82E3-143D73251B9D}"/>
                </a:ext>
              </a:extLst>
            </p:cNvPr>
            <p:cNvCxnSpPr>
              <a:cxnSpLocks/>
            </p:cNvCxnSpPr>
            <p:nvPr/>
          </p:nvCxnSpPr>
          <p:spPr>
            <a:xfrm flipV="1">
              <a:off x="3572759" y="1272619"/>
              <a:ext cx="772998" cy="32335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A5B5C57C-66A5-5F4E-AEBD-A3F3F055E9E1}"/>
                </a:ext>
              </a:extLst>
            </p:cNvPr>
            <p:cNvSpPr/>
            <p:nvPr/>
          </p:nvSpPr>
          <p:spPr>
            <a:xfrm>
              <a:off x="4248641" y="1107310"/>
              <a:ext cx="323359" cy="3233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32" name="组合 31">
            <a:extLst>
              <a:ext uri="{FF2B5EF4-FFF2-40B4-BE49-F238E27FC236}">
                <a16:creationId xmlns:a16="http://schemas.microsoft.com/office/drawing/2014/main" id="{BDED2D78-1755-3C4B-964F-58FF4B50ED9D}"/>
              </a:ext>
            </a:extLst>
          </p:cNvPr>
          <p:cNvGrpSpPr/>
          <p:nvPr/>
        </p:nvGrpSpPr>
        <p:grpSpPr>
          <a:xfrm rot="2849345">
            <a:off x="4748808" y="3076505"/>
            <a:ext cx="666239" cy="642246"/>
            <a:chOff x="3778950" y="1065909"/>
            <a:chExt cx="793050" cy="764490"/>
          </a:xfrm>
        </p:grpSpPr>
        <p:cxnSp>
          <p:nvCxnSpPr>
            <p:cNvPr id="33" name="直线连接符 32">
              <a:extLst>
                <a:ext uri="{FF2B5EF4-FFF2-40B4-BE49-F238E27FC236}">
                  <a16:creationId xmlns:a16="http://schemas.microsoft.com/office/drawing/2014/main" id="{238783DF-ECAD-6C4F-AC7E-2BC1EEA93DDA}"/>
                </a:ext>
              </a:extLst>
            </p:cNvPr>
            <p:cNvCxnSpPr>
              <a:cxnSpLocks/>
            </p:cNvCxnSpPr>
            <p:nvPr/>
          </p:nvCxnSpPr>
          <p:spPr>
            <a:xfrm rot="18750655">
              <a:off x="3594930" y="1249929"/>
              <a:ext cx="764490" cy="396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43DD204-7ACD-0D41-B1F2-1F17B9730FE6}"/>
                </a:ext>
              </a:extLst>
            </p:cNvPr>
            <p:cNvSpPr/>
            <p:nvPr/>
          </p:nvSpPr>
          <p:spPr>
            <a:xfrm>
              <a:off x="4248641" y="1107310"/>
              <a:ext cx="323359" cy="3233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26" name="组合 25">
            <a:extLst>
              <a:ext uri="{FF2B5EF4-FFF2-40B4-BE49-F238E27FC236}">
                <a16:creationId xmlns:a16="http://schemas.microsoft.com/office/drawing/2014/main" id="{F80068AA-B120-DA48-A07B-D80D9B736322}"/>
              </a:ext>
            </a:extLst>
          </p:cNvPr>
          <p:cNvGrpSpPr/>
          <p:nvPr/>
        </p:nvGrpSpPr>
        <p:grpSpPr>
          <a:xfrm>
            <a:off x="5580337" y="782451"/>
            <a:ext cx="1227043" cy="1227043"/>
            <a:chOff x="4846213" y="3682903"/>
            <a:chExt cx="1460597" cy="1460597"/>
          </a:xfrm>
        </p:grpSpPr>
        <p:sp>
          <p:nvSpPr>
            <p:cNvPr id="29" name="椭圆 28">
              <a:extLst>
                <a:ext uri="{FF2B5EF4-FFF2-40B4-BE49-F238E27FC236}">
                  <a16:creationId xmlns:a16="http://schemas.microsoft.com/office/drawing/2014/main" id="{F6F31EDB-A91A-6349-AC90-2815A81A6E2C}"/>
                </a:ext>
              </a:extLst>
            </p:cNvPr>
            <p:cNvSpPr/>
            <p:nvPr/>
          </p:nvSpPr>
          <p:spPr>
            <a:xfrm>
              <a:off x="4846213" y="3682903"/>
              <a:ext cx="1460597" cy="1460597"/>
            </a:xfrm>
            <a:prstGeom prst="ellipse">
              <a:avLst/>
            </a:prstGeom>
            <a:solidFill>
              <a:srgbClr val="514E7F">
                <a:alpha val="63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38" name="文本框 37">
              <a:extLst>
                <a:ext uri="{FF2B5EF4-FFF2-40B4-BE49-F238E27FC236}">
                  <a16:creationId xmlns:a16="http://schemas.microsoft.com/office/drawing/2014/main" id="{920EB87F-5FBA-1941-A991-2A122B2BFBCF}"/>
                </a:ext>
              </a:extLst>
            </p:cNvPr>
            <p:cNvSpPr txBox="1"/>
            <p:nvPr/>
          </p:nvSpPr>
          <p:spPr>
            <a:xfrm>
              <a:off x="4933341" y="4213146"/>
              <a:ext cx="1286341" cy="404636"/>
            </a:xfrm>
            <a:prstGeom prst="rect">
              <a:avLst/>
            </a:prstGeom>
            <a:noFill/>
          </p:spPr>
          <p:txBody>
            <a:bodyPr wrap="square" rtlCol="0">
              <a:spAutoFit/>
            </a:bodyPr>
            <a:lstStyle/>
            <a:p>
              <a:pPr algn="ctr"/>
              <a:r>
                <a:rPr kumimoji="1" lang="en-US" altLang="zh-CN" sz="1700" b="1" dirty="0">
                  <a:solidFill>
                    <a:schemeClr val="bg1"/>
                  </a:solidFill>
                </a:rPr>
                <a:t>Chunks</a:t>
              </a:r>
              <a:endParaRPr kumimoji="1" lang="zh-CN" altLang="en-US" sz="1700" b="1" dirty="0">
                <a:solidFill>
                  <a:schemeClr val="bg1"/>
                </a:solidFill>
              </a:endParaRPr>
            </a:p>
          </p:txBody>
        </p:sp>
      </p:grpSp>
    </p:spTree>
    <p:extLst>
      <p:ext uri="{BB962C8B-B14F-4D97-AF65-F5344CB8AC3E}">
        <p14:creationId xmlns:p14="http://schemas.microsoft.com/office/powerpoint/2010/main" val="1518672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VECTOR" val="0ba1acc8-e85d-40a0-a5a6-bc062930e25c"/>
</p:tagLst>
</file>

<file path=ppt/tags/tag2.xml><?xml version="1.0" encoding="utf-8"?>
<p:tagLst xmlns:a="http://schemas.openxmlformats.org/drawingml/2006/main" xmlns:r="http://schemas.openxmlformats.org/officeDocument/2006/relationships" xmlns:p="http://schemas.openxmlformats.org/presentationml/2006/main">
  <p:tag name="TIMING" val="|9.1"/>
</p:tagLst>
</file>

<file path=ppt/tags/tag3.xml><?xml version="1.0" encoding="utf-8"?>
<p:tagLst xmlns:a="http://schemas.openxmlformats.org/drawingml/2006/main" xmlns:r="http://schemas.openxmlformats.org/officeDocument/2006/relationships" xmlns:p="http://schemas.openxmlformats.org/presentationml/2006/main">
  <p:tag name="TIMING" val="|7.5|12.4|9.2|9.9|15.8|4.5|19|9.4|6.6|29|11.9"/>
</p:tagLst>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0.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0.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2963</TotalTime>
  <Words>2339</Words>
  <Application>Microsoft Macintosh PowerPoint</Application>
  <PresentationFormat>On-screen Show (16:9)</PresentationFormat>
  <Paragraphs>234</Paragraphs>
  <Slides>28</Slides>
  <Notes>26</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Raleway</vt:lpstr>
      <vt:lpstr>等线</vt:lpstr>
      <vt:lpstr>Cambria Math</vt:lpstr>
      <vt:lpstr>Arial</vt:lpstr>
      <vt:lpstr>微软雅黑</vt:lpstr>
      <vt:lpstr>Lato</vt:lpstr>
      <vt:lpstr>Streamline</vt:lpstr>
      <vt:lpstr>PowerPoint Presentation</vt:lpstr>
      <vt:lpstr>PowerPoint Presentation</vt:lpstr>
      <vt:lpstr>Data Statistics </vt:lpstr>
      <vt:lpstr>How can we provide a better solution for media streaming?</vt:lpstr>
      <vt:lpstr>Our solution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dc:creator>陆羽</dc:creator>
  <cp:lastModifiedBy>Li Yang</cp:lastModifiedBy>
  <cp:revision>323</cp:revision>
  <dcterms:modified xsi:type="dcterms:W3CDTF">2019-08-14T15:45:57Z</dcterms:modified>
</cp:coreProperties>
</file>